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58" r:id="rId8"/>
    <p:sldId id="268" r:id="rId9"/>
    <p:sldId id="266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Paquete_ni&#241;omenor1a&#241;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Proporcion_Paquete_ni&#241;omenor1a&#241;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Nro_ni&#241;os_menores1a&#241;o_con_paquetecomplet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Proporcion_ni&#241;os_menores1a&#241;o_con_paquetecomple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1_N_Gestantes_con_paque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2_Proporcion_Gestantes_conPqueteComplet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2_N_Gestantes_con_paquete_report_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son%20Paolo\Desktop\Reportes_2da_publicacion\2_Proporcion_Gestantes_conPqueteCompleto_report_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Paquete_niñomenor1año1!$A$9</c:f>
              <c:strCache>
                <c:ptCount val="1"/>
                <c:pt idx="0">
                  <c:v>Niños c/ Supl micronutrientes de acuerdo con su edad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Paquete_niñomenor1año1!$B$8:$P$8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Paquete_niñomenor1año1!$B$9:$P$9</c:f>
              <c:numCache>
                <c:formatCode>0</c:formatCode>
                <c:ptCount val="15"/>
                <c:pt idx="0">
                  <c:v>633</c:v>
                </c:pt>
                <c:pt idx="1">
                  <c:v>612</c:v>
                </c:pt>
                <c:pt idx="2">
                  <c:v>632</c:v>
                </c:pt>
                <c:pt idx="3">
                  <c:v>664</c:v>
                </c:pt>
                <c:pt idx="4">
                  <c:v>688</c:v>
                </c:pt>
                <c:pt idx="5">
                  <c:v>719</c:v>
                </c:pt>
                <c:pt idx="6">
                  <c:v>737</c:v>
                </c:pt>
                <c:pt idx="7">
                  <c:v>775</c:v>
                </c:pt>
                <c:pt idx="8">
                  <c:v>784</c:v>
                </c:pt>
                <c:pt idx="9">
                  <c:v>762</c:v>
                </c:pt>
                <c:pt idx="10">
                  <c:v>715</c:v>
                </c:pt>
                <c:pt idx="11">
                  <c:v>643</c:v>
                </c:pt>
                <c:pt idx="12">
                  <c:v>562</c:v>
                </c:pt>
                <c:pt idx="13">
                  <c:v>478</c:v>
                </c:pt>
                <c:pt idx="14">
                  <c:v>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AB-41D9-96D5-01786DD4C113}"/>
            </c:ext>
          </c:extLst>
        </c:ser>
        <c:ser>
          <c:idx val="1"/>
          <c:order val="1"/>
          <c:tx>
            <c:strRef>
              <c:f>Paquete_niñomenor1año1!$A$10</c:f>
              <c:strCache>
                <c:ptCount val="1"/>
                <c:pt idx="0">
                  <c:v>Niños c/ atenciones de CRED de acuerdo con su edad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Paquete_niñomenor1año1!$B$8:$P$8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Paquete_niñomenor1año1!$B$10:$P$10</c:f>
              <c:numCache>
                <c:formatCode>0</c:formatCode>
                <c:ptCount val="15"/>
                <c:pt idx="0">
                  <c:v>67</c:v>
                </c:pt>
                <c:pt idx="1">
                  <c:v>61</c:v>
                </c:pt>
                <c:pt idx="2">
                  <c:v>83</c:v>
                </c:pt>
                <c:pt idx="3">
                  <c:v>111</c:v>
                </c:pt>
                <c:pt idx="4">
                  <c:v>111</c:v>
                </c:pt>
                <c:pt idx="5">
                  <c:v>132</c:v>
                </c:pt>
                <c:pt idx="6">
                  <c:v>124</c:v>
                </c:pt>
                <c:pt idx="7">
                  <c:v>153</c:v>
                </c:pt>
                <c:pt idx="8">
                  <c:v>147</c:v>
                </c:pt>
                <c:pt idx="9">
                  <c:v>142</c:v>
                </c:pt>
                <c:pt idx="10">
                  <c:v>129</c:v>
                </c:pt>
                <c:pt idx="11">
                  <c:v>103</c:v>
                </c:pt>
                <c:pt idx="12">
                  <c:v>88</c:v>
                </c:pt>
                <c:pt idx="13">
                  <c:v>79</c:v>
                </c:pt>
                <c:pt idx="14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AB-41D9-96D5-01786DD4C113}"/>
            </c:ext>
          </c:extLst>
        </c:ser>
        <c:ser>
          <c:idx val="2"/>
          <c:order val="2"/>
          <c:tx>
            <c:strRef>
              <c:f>Paquete_niñomenor1año1!$A$11</c:f>
              <c:strCache>
                <c:ptCount val="1"/>
                <c:pt idx="0">
                  <c:v>Niños c/vacuna Neumococo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Paquete_niñomenor1año1!$B$8:$P$8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Paquete_niñomenor1año1!$B$11:$P$11</c:f>
              <c:numCache>
                <c:formatCode>0</c:formatCode>
                <c:ptCount val="15"/>
                <c:pt idx="0">
                  <c:v>271</c:v>
                </c:pt>
                <c:pt idx="1">
                  <c:v>276</c:v>
                </c:pt>
                <c:pt idx="2">
                  <c:v>299</c:v>
                </c:pt>
                <c:pt idx="3">
                  <c:v>324</c:v>
                </c:pt>
                <c:pt idx="4">
                  <c:v>321</c:v>
                </c:pt>
                <c:pt idx="5">
                  <c:v>344</c:v>
                </c:pt>
                <c:pt idx="6">
                  <c:v>350</c:v>
                </c:pt>
                <c:pt idx="7">
                  <c:v>366</c:v>
                </c:pt>
                <c:pt idx="8">
                  <c:v>391</c:v>
                </c:pt>
                <c:pt idx="9">
                  <c:v>340</c:v>
                </c:pt>
                <c:pt idx="10">
                  <c:v>284</c:v>
                </c:pt>
                <c:pt idx="11">
                  <c:v>244</c:v>
                </c:pt>
                <c:pt idx="12">
                  <c:v>217</c:v>
                </c:pt>
                <c:pt idx="13">
                  <c:v>189</c:v>
                </c:pt>
                <c:pt idx="14">
                  <c:v>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AB-41D9-96D5-01786DD4C113}"/>
            </c:ext>
          </c:extLst>
        </c:ser>
        <c:ser>
          <c:idx val="3"/>
          <c:order val="3"/>
          <c:tx>
            <c:strRef>
              <c:f>Paquete_niñomenor1año1!$A$12</c:f>
              <c:strCache>
                <c:ptCount val="1"/>
                <c:pt idx="0">
                  <c:v>Niños c/vacuna Rotavirus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Paquete_niñomenor1año1!$B$8:$P$8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Paquete_niñomenor1año1!$B$12:$P$12</c:f>
              <c:numCache>
                <c:formatCode>0</c:formatCode>
                <c:ptCount val="15"/>
                <c:pt idx="0">
                  <c:v>270</c:v>
                </c:pt>
                <c:pt idx="1">
                  <c:v>275</c:v>
                </c:pt>
                <c:pt idx="2">
                  <c:v>297</c:v>
                </c:pt>
                <c:pt idx="3">
                  <c:v>322</c:v>
                </c:pt>
                <c:pt idx="4">
                  <c:v>320</c:v>
                </c:pt>
                <c:pt idx="5">
                  <c:v>343</c:v>
                </c:pt>
                <c:pt idx="6">
                  <c:v>352</c:v>
                </c:pt>
                <c:pt idx="7">
                  <c:v>364</c:v>
                </c:pt>
                <c:pt idx="8">
                  <c:v>390</c:v>
                </c:pt>
                <c:pt idx="9">
                  <c:v>346</c:v>
                </c:pt>
                <c:pt idx="10">
                  <c:v>290</c:v>
                </c:pt>
                <c:pt idx="11">
                  <c:v>249</c:v>
                </c:pt>
                <c:pt idx="12">
                  <c:v>222</c:v>
                </c:pt>
                <c:pt idx="13">
                  <c:v>195</c:v>
                </c:pt>
                <c:pt idx="14">
                  <c:v>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AB-41D9-96D5-01786DD4C113}"/>
            </c:ext>
          </c:extLst>
        </c:ser>
        <c:ser>
          <c:idx val="4"/>
          <c:order val="4"/>
          <c:tx>
            <c:strRef>
              <c:f>Paquete_niñomenor1año1!$A$13</c:f>
              <c:strCache>
                <c:ptCount val="1"/>
                <c:pt idx="0">
                  <c:v>Niños c/ Dni (Reniec)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Paquete_niñomenor1año1!$B$8:$P$8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Paquete_niñomenor1año1!$B$13:$P$13</c:f>
              <c:numCache>
                <c:formatCode>0</c:formatCode>
                <c:ptCount val="15"/>
                <c:pt idx="0">
                  <c:v>676</c:v>
                </c:pt>
                <c:pt idx="1">
                  <c:v>706</c:v>
                </c:pt>
                <c:pt idx="2">
                  <c:v>683</c:v>
                </c:pt>
                <c:pt idx="3">
                  <c:v>683</c:v>
                </c:pt>
                <c:pt idx="4">
                  <c:v>647</c:v>
                </c:pt>
                <c:pt idx="5">
                  <c:v>679</c:v>
                </c:pt>
                <c:pt idx="6">
                  <c:v>648</c:v>
                </c:pt>
                <c:pt idx="7">
                  <c:v>677</c:v>
                </c:pt>
                <c:pt idx="8">
                  <c:v>706</c:v>
                </c:pt>
                <c:pt idx="9">
                  <c:v>732</c:v>
                </c:pt>
                <c:pt idx="10">
                  <c:v>747</c:v>
                </c:pt>
                <c:pt idx="11">
                  <c:v>722</c:v>
                </c:pt>
                <c:pt idx="12">
                  <c:v>674</c:v>
                </c:pt>
                <c:pt idx="13">
                  <c:v>610</c:v>
                </c:pt>
                <c:pt idx="14">
                  <c:v>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AB-41D9-96D5-01786DD4C113}"/>
            </c:ext>
          </c:extLst>
        </c:ser>
        <c:ser>
          <c:idx val="5"/>
          <c:order val="5"/>
          <c:tx>
            <c:strRef>
              <c:f>Paquete_niñomenor1año1!$A$14</c:f>
              <c:strCache>
                <c:ptCount val="1"/>
                <c:pt idx="0">
                  <c:v>Niños con criterios FED (5 criterios)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Paquete_niñomenor1año1!$B$8:$P$8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Paquete_niñomenor1año1!$B$14:$P$14</c:f>
              <c:numCache>
                <c:formatCode>0</c:formatCode>
                <c:ptCount val="15"/>
                <c:pt idx="0">
                  <c:v>14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32</c:v>
                </c:pt>
                <c:pt idx="8">
                  <c:v>49</c:v>
                </c:pt>
                <c:pt idx="9">
                  <c:v>49</c:v>
                </c:pt>
                <c:pt idx="10">
                  <c:v>52</c:v>
                </c:pt>
                <c:pt idx="11">
                  <c:v>40</c:v>
                </c:pt>
                <c:pt idx="12">
                  <c:v>34</c:v>
                </c:pt>
                <c:pt idx="13">
                  <c:v>32</c:v>
                </c:pt>
                <c:pt idx="1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AB-41D9-96D5-01786DD4C11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5961232"/>
        <c:axId val="1665958736"/>
      </c:lineChart>
      <c:catAx>
        <c:axId val="1665961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65958736"/>
        <c:crosses val="autoZero"/>
        <c:auto val="1"/>
        <c:lblAlgn val="ctr"/>
        <c:lblOffset val="100"/>
        <c:noMultiLvlLbl val="0"/>
      </c:catAx>
      <c:valAx>
        <c:axId val="16659587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6596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Proporcion_Paquete_niñomeno1!$A$9</c:f>
              <c:strCache>
                <c:ptCount val="1"/>
                <c:pt idx="0">
                  <c:v>% Niños con Supl de micronutrientes de acuerdo con su edad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Proporcion_Paquete_niñomeno1!$B$8:$P$8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Proporcion_Paquete_niñomeno1!$B$9:$P$9</c:f>
              <c:numCache>
                <c:formatCode>0</c:formatCode>
                <c:ptCount val="15"/>
                <c:pt idx="0">
                  <c:v>62</c:v>
                </c:pt>
                <c:pt idx="1">
                  <c:v>60</c:v>
                </c:pt>
                <c:pt idx="2">
                  <c:v>62</c:v>
                </c:pt>
                <c:pt idx="3">
                  <c:v>64</c:v>
                </c:pt>
                <c:pt idx="4">
                  <c:v>66</c:v>
                </c:pt>
                <c:pt idx="5">
                  <c:v>68</c:v>
                </c:pt>
                <c:pt idx="6">
                  <c:v>71</c:v>
                </c:pt>
                <c:pt idx="7">
                  <c:v>73</c:v>
                </c:pt>
                <c:pt idx="8">
                  <c:v>74</c:v>
                </c:pt>
                <c:pt idx="9">
                  <c:v>71</c:v>
                </c:pt>
                <c:pt idx="10">
                  <c:v>70</c:v>
                </c:pt>
                <c:pt idx="11">
                  <c:v>66</c:v>
                </c:pt>
                <c:pt idx="12">
                  <c:v>61</c:v>
                </c:pt>
                <c:pt idx="13">
                  <c:v>56</c:v>
                </c:pt>
                <c:pt idx="14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75-44AD-8D48-49B51DB291AF}"/>
            </c:ext>
          </c:extLst>
        </c:ser>
        <c:ser>
          <c:idx val="1"/>
          <c:order val="1"/>
          <c:tx>
            <c:strRef>
              <c:f>Proporcion_Paquete_niñomeno1!$A$10</c:f>
              <c:strCache>
                <c:ptCount val="1"/>
                <c:pt idx="0">
                  <c:v>% Niños  con atenciones de CRED de acuerdo con su edad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Proporcion_Paquete_niñomeno1!$B$8:$P$8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Proporcion_Paquete_niñomeno1!$B$10:$P$10</c:f>
              <c:numCache>
                <c:formatCode>0</c:formatCode>
                <c:ptCount val="15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  <c:pt idx="4">
                  <c:v>11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  <c:pt idx="10">
                  <c:v>13</c:v>
                </c:pt>
                <c:pt idx="11">
                  <c:v>11</c:v>
                </c:pt>
                <c:pt idx="12">
                  <c:v>10</c:v>
                </c:pt>
                <c:pt idx="13">
                  <c:v>9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75-44AD-8D48-49B51DB291AF}"/>
            </c:ext>
          </c:extLst>
        </c:ser>
        <c:ser>
          <c:idx val="2"/>
          <c:order val="2"/>
          <c:tx>
            <c:strRef>
              <c:f>Proporcion_Paquete_niñomeno1!$A$11</c:f>
              <c:strCache>
                <c:ptCount val="1"/>
                <c:pt idx="0">
                  <c:v>% Niños con vacunac Neumococo de acuerdo con su edad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Proporcion_Paquete_niñomeno1!$B$8:$P$8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Proporcion_Paquete_niñomeno1!$B$11:$P$11</c:f>
              <c:numCache>
                <c:formatCode>0</c:formatCode>
                <c:ptCount val="15"/>
                <c:pt idx="0">
                  <c:v>26</c:v>
                </c:pt>
                <c:pt idx="1">
                  <c:v>27</c:v>
                </c:pt>
                <c:pt idx="2">
                  <c:v>29</c:v>
                </c:pt>
                <c:pt idx="3">
                  <c:v>31</c:v>
                </c:pt>
                <c:pt idx="4">
                  <c:v>31</c:v>
                </c:pt>
                <c:pt idx="5">
                  <c:v>33</c:v>
                </c:pt>
                <c:pt idx="6">
                  <c:v>34</c:v>
                </c:pt>
                <c:pt idx="7">
                  <c:v>34</c:v>
                </c:pt>
                <c:pt idx="8">
                  <c:v>37</c:v>
                </c:pt>
                <c:pt idx="9">
                  <c:v>32</c:v>
                </c:pt>
                <c:pt idx="10">
                  <c:v>28</c:v>
                </c:pt>
                <c:pt idx="11">
                  <c:v>25</c:v>
                </c:pt>
                <c:pt idx="12">
                  <c:v>24</c:v>
                </c:pt>
                <c:pt idx="13">
                  <c:v>22</c:v>
                </c:pt>
                <c:pt idx="1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75-44AD-8D48-49B51DB291AF}"/>
            </c:ext>
          </c:extLst>
        </c:ser>
        <c:ser>
          <c:idx val="3"/>
          <c:order val="3"/>
          <c:tx>
            <c:strRef>
              <c:f>Proporcion_Paquete_niñomeno1!$A$12</c:f>
              <c:strCache>
                <c:ptCount val="1"/>
                <c:pt idx="0">
                  <c:v>% Niños con vacunac Rotavirus de acuerdo con su edad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Proporcion_Paquete_niñomeno1!$B$8:$P$8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Proporcion_Paquete_niñomeno1!$B$12:$P$12</c:f>
              <c:numCache>
                <c:formatCode>0</c:formatCode>
                <c:ptCount val="15"/>
                <c:pt idx="0">
                  <c:v>26</c:v>
                </c:pt>
                <c:pt idx="1">
                  <c:v>27</c:v>
                </c:pt>
                <c:pt idx="2">
                  <c:v>29</c:v>
                </c:pt>
                <c:pt idx="3">
                  <c:v>31</c:v>
                </c:pt>
                <c:pt idx="4">
                  <c:v>31</c:v>
                </c:pt>
                <c:pt idx="5">
                  <c:v>32</c:v>
                </c:pt>
                <c:pt idx="6">
                  <c:v>34</c:v>
                </c:pt>
                <c:pt idx="7">
                  <c:v>34</c:v>
                </c:pt>
                <c:pt idx="8">
                  <c:v>37</c:v>
                </c:pt>
                <c:pt idx="9">
                  <c:v>32</c:v>
                </c:pt>
                <c:pt idx="10">
                  <c:v>28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75-44AD-8D48-49B51DB291AF}"/>
            </c:ext>
          </c:extLst>
        </c:ser>
        <c:ser>
          <c:idx val="4"/>
          <c:order val="4"/>
          <c:tx>
            <c:strRef>
              <c:f>Proporcion_Paquete_niñomeno1!$A$13</c:f>
              <c:strCache>
                <c:ptCount val="1"/>
                <c:pt idx="0">
                  <c:v>% Niños con DNI (Reniec)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Proporcion_Paquete_niñomeno1!$B$8:$P$8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Proporcion_Paquete_niñomeno1!$B$13:$P$13</c:f>
              <c:numCache>
                <c:formatCode>0</c:formatCode>
                <c:ptCount val="15"/>
                <c:pt idx="0">
                  <c:v>66</c:v>
                </c:pt>
                <c:pt idx="1">
                  <c:v>69</c:v>
                </c:pt>
                <c:pt idx="2">
                  <c:v>67</c:v>
                </c:pt>
                <c:pt idx="3">
                  <c:v>66</c:v>
                </c:pt>
                <c:pt idx="4">
                  <c:v>62</c:v>
                </c:pt>
                <c:pt idx="5">
                  <c:v>64</c:v>
                </c:pt>
                <c:pt idx="6">
                  <c:v>62</c:v>
                </c:pt>
                <c:pt idx="7">
                  <c:v>64</c:v>
                </c:pt>
                <c:pt idx="8">
                  <c:v>67</c:v>
                </c:pt>
                <c:pt idx="9">
                  <c:v>68</c:v>
                </c:pt>
                <c:pt idx="10">
                  <c:v>73</c:v>
                </c:pt>
                <c:pt idx="11">
                  <c:v>74</c:v>
                </c:pt>
                <c:pt idx="12">
                  <c:v>73</c:v>
                </c:pt>
                <c:pt idx="13">
                  <c:v>72</c:v>
                </c:pt>
                <c:pt idx="14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75-44AD-8D48-49B51DB291AF}"/>
            </c:ext>
          </c:extLst>
        </c:ser>
        <c:ser>
          <c:idx val="5"/>
          <c:order val="5"/>
          <c:tx>
            <c:strRef>
              <c:f>Proporcion_Paquete_niñomeno1!$A$14</c:f>
              <c:strCache>
                <c:ptCount val="1"/>
                <c:pt idx="0">
                  <c:v>% Niños con criterios FED (5 criterios)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Proporcion_Paquete_niñomeno1!$B$8:$P$8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Proporcion_Paquete_niñomeno1!$B$14:$P$14</c:f>
              <c:numCache>
                <c:formatCode>0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75-44AD-8D48-49B51DB291A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6782080"/>
        <c:axId val="1666781248"/>
      </c:lineChart>
      <c:catAx>
        <c:axId val="166678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66781248"/>
        <c:crosses val="autoZero"/>
        <c:auto val="1"/>
        <c:lblAlgn val="ctr"/>
        <c:lblOffset val="100"/>
        <c:noMultiLvlLbl val="0"/>
      </c:catAx>
      <c:valAx>
        <c:axId val="166678124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6667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Nro_niños_menores1año_con_p1!$A$9</c:f>
              <c:strCache>
                <c:ptCount val="1"/>
                <c:pt idx="0">
                  <c:v>[00] Número de niños (f_nacim ----&gt; 36 meses)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Nro_niños_menores1año_con_p1!$B$8:$P$8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Nro_niños_menores1año_con_p1!$B$9:$P$9</c:f>
              <c:numCache>
                <c:formatCode>0</c:formatCode>
                <c:ptCount val="15"/>
                <c:pt idx="0">
                  <c:v>1027</c:v>
                </c:pt>
                <c:pt idx="1">
                  <c:v>1019</c:v>
                </c:pt>
                <c:pt idx="2">
                  <c:v>1026</c:v>
                </c:pt>
                <c:pt idx="3">
                  <c:v>1034</c:v>
                </c:pt>
                <c:pt idx="4">
                  <c:v>1038</c:v>
                </c:pt>
                <c:pt idx="5">
                  <c:v>1056</c:v>
                </c:pt>
                <c:pt idx="6">
                  <c:v>1044</c:v>
                </c:pt>
                <c:pt idx="7">
                  <c:v>1066</c:v>
                </c:pt>
                <c:pt idx="8">
                  <c:v>1061</c:v>
                </c:pt>
                <c:pt idx="9">
                  <c:v>1070</c:v>
                </c:pt>
                <c:pt idx="10">
                  <c:v>1021</c:v>
                </c:pt>
                <c:pt idx="11">
                  <c:v>979</c:v>
                </c:pt>
                <c:pt idx="12">
                  <c:v>918</c:v>
                </c:pt>
                <c:pt idx="13">
                  <c:v>849</c:v>
                </c:pt>
                <c:pt idx="14">
                  <c:v>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03-4280-A3F7-219835CB73C1}"/>
            </c:ext>
          </c:extLst>
        </c:ser>
        <c:ser>
          <c:idx val="1"/>
          <c:order val="1"/>
          <c:tx>
            <c:strRef>
              <c:f>Nro_niños_menores1año_con_p1!$A$10</c:f>
              <c:strCache>
                <c:ptCount val="1"/>
                <c:pt idx="0">
                  <c:v>Niños con criterios FED (5 criterios)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Nro_niños_menores1año_con_p1!$B$8:$P$8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Nro_niños_menores1año_con_p1!$B$10:$P$10</c:f>
              <c:numCache>
                <c:formatCode>0</c:formatCode>
                <c:ptCount val="15"/>
                <c:pt idx="0">
                  <c:v>14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21</c:v>
                </c:pt>
                <c:pt idx="5">
                  <c:v>25</c:v>
                </c:pt>
                <c:pt idx="6">
                  <c:v>29</c:v>
                </c:pt>
                <c:pt idx="7">
                  <c:v>32</c:v>
                </c:pt>
                <c:pt idx="8">
                  <c:v>49</c:v>
                </c:pt>
                <c:pt idx="9">
                  <c:v>49</c:v>
                </c:pt>
                <c:pt idx="10">
                  <c:v>52</c:v>
                </c:pt>
                <c:pt idx="11">
                  <c:v>40</c:v>
                </c:pt>
                <c:pt idx="12">
                  <c:v>34</c:v>
                </c:pt>
                <c:pt idx="13">
                  <c:v>32</c:v>
                </c:pt>
                <c:pt idx="1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03-4280-A3F7-219835CB73C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11114431"/>
        <c:axId val="1211102367"/>
      </c:lineChart>
      <c:catAx>
        <c:axId val="121111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211102367"/>
        <c:crosses val="autoZero"/>
        <c:auto val="1"/>
        <c:lblAlgn val="ctr"/>
        <c:lblOffset val="100"/>
        <c:noMultiLvlLbl val="0"/>
      </c:catAx>
      <c:valAx>
        <c:axId val="1211102367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211114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Proporcion_niños_menores1añ1!$A$9</c:f>
              <c:strCache>
                <c:ptCount val="1"/>
                <c:pt idx="0">
                  <c:v>% Niños con criterios FED (5 criterios)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Proporcion_niños_menores1añ1!$B$8:$P$8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Proporcion_niños_menores1añ1!$B$9:$P$9</c:f>
              <c:numCache>
                <c:formatCode>0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E6-4EFE-9150-949A0507D55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57409216"/>
        <c:axId val="2057406304"/>
      </c:lineChart>
      <c:catAx>
        <c:axId val="205740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057406304"/>
        <c:crosses val="autoZero"/>
        <c:auto val="1"/>
        <c:lblAlgn val="ctr"/>
        <c:lblOffset val="100"/>
        <c:noMultiLvlLbl val="0"/>
      </c:catAx>
      <c:valAx>
        <c:axId val="2057406304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05740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'1_N_Gestantes_con_paquete1'!$A$9</c:f>
              <c:strCache>
                <c:ptCount val="1"/>
                <c:pt idx="0">
                  <c:v>Partos observados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'1_N_Gestantes_con_paquete1'!$B$9:$P$9</c:f>
              <c:numCache>
                <c:formatCode>0</c:formatCode>
                <c:ptCount val="15"/>
                <c:pt idx="0">
                  <c:v>55</c:v>
                </c:pt>
                <c:pt idx="1">
                  <c:v>49</c:v>
                </c:pt>
                <c:pt idx="2">
                  <c:v>63</c:v>
                </c:pt>
                <c:pt idx="3">
                  <c:v>70</c:v>
                </c:pt>
                <c:pt idx="4">
                  <c:v>74</c:v>
                </c:pt>
                <c:pt idx="5">
                  <c:v>53</c:v>
                </c:pt>
                <c:pt idx="6">
                  <c:v>62</c:v>
                </c:pt>
                <c:pt idx="7">
                  <c:v>47</c:v>
                </c:pt>
                <c:pt idx="8">
                  <c:v>60</c:v>
                </c:pt>
                <c:pt idx="9">
                  <c:v>55</c:v>
                </c:pt>
                <c:pt idx="10">
                  <c:v>37</c:v>
                </c:pt>
                <c:pt idx="11">
                  <c:v>46</c:v>
                </c:pt>
                <c:pt idx="12">
                  <c:v>31</c:v>
                </c:pt>
                <c:pt idx="13">
                  <c:v>14</c:v>
                </c:pt>
                <c:pt idx="1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4C-40AC-8B5C-CBE399EAB195}"/>
            </c:ext>
          </c:extLst>
        </c:ser>
        <c:ser>
          <c:idx val="1"/>
          <c:order val="1"/>
          <c:tx>
            <c:strRef>
              <c:f>'1_N_Gestantes_con_paquete1'!$A$10</c:f>
              <c:strCache>
                <c:ptCount val="1"/>
                <c:pt idx="0">
                  <c:v>#Gestantes c/ 4 atenciones con Supl de Hierro y Supl de A Fólico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'1_N_Gestantes_con_paquete1'!$B$10:$P$10</c:f>
              <c:numCache>
                <c:formatCode>0</c:formatCode>
                <c:ptCount val="15"/>
                <c:pt idx="0">
                  <c:v>38</c:v>
                </c:pt>
                <c:pt idx="1">
                  <c:v>33</c:v>
                </c:pt>
                <c:pt idx="2">
                  <c:v>44</c:v>
                </c:pt>
                <c:pt idx="3">
                  <c:v>56</c:v>
                </c:pt>
                <c:pt idx="4">
                  <c:v>63</c:v>
                </c:pt>
                <c:pt idx="5">
                  <c:v>56</c:v>
                </c:pt>
                <c:pt idx="6">
                  <c:v>65</c:v>
                </c:pt>
                <c:pt idx="7">
                  <c:v>46</c:v>
                </c:pt>
                <c:pt idx="8">
                  <c:v>60</c:v>
                </c:pt>
                <c:pt idx="9">
                  <c:v>61</c:v>
                </c:pt>
                <c:pt idx="10">
                  <c:v>37</c:v>
                </c:pt>
                <c:pt idx="11">
                  <c:v>51</c:v>
                </c:pt>
                <c:pt idx="12">
                  <c:v>41</c:v>
                </c:pt>
                <c:pt idx="13">
                  <c:v>40</c:v>
                </c:pt>
                <c:pt idx="14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4C-40AC-8B5C-CBE399EAB195}"/>
            </c:ext>
          </c:extLst>
        </c:ser>
        <c:ser>
          <c:idx val="2"/>
          <c:order val="2"/>
          <c:tx>
            <c:strRef>
              <c:f>'1_N_Gestantes_con_paquete1'!$A$11</c:f>
              <c:strCache>
                <c:ptCount val="1"/>
                <c:pt idx="0">
                  <c:v># Gestantes (c/parto) c/ 4 atenciones con Supl Hierro y Ac. fólico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'1_N_Gestantes_con_paquete1'!$B$11:$P$11</c:f>
              <c:numCache>
                <c:formatCode>0</c:formatCode>
                <c:ptCount val="15"/>
                <c:pt idx="0">
                  <c:v>31</c:v>
                </c:pt>
                <c:pt idx="1">
                  <c:v>30</c:v>
                </c:pt>
                <c:pt idx="2">
                  <c:v>36</c:v>
                </c:pt>
                <c:pt idx="3">
                  <c:v>40</c:v>
                </c:pt>
                <c:pt idx="4">
                  <c:v>49</c:v>
                </c:pt>
                <c:pt idx="5">
                  <c:v>33</c:v>
                </c:pt>
                <c:pt idx="6">
                  <c:v>39</c:v>
                </c:pt>
                <c:pt idx="7">
                  <c:v>31</c:v>
                </c:pt>
                <c:pt idx="8">
                  <c:v>47</c:v>
                </c:pt>
                <c:pt idx="9">
                  <c:v>37</c:v>
                </c:pt>
                <c:pt idx="10">
                  <c:v>26</c:v>
                </c:pt>
                <c:pt idx="11">
                  <c:v>33</c:v>
                </c:pt>
                <c:pt idx="12">
                  <c:v>25</c:v>
                </c:pt>
                <c:pt idx="13">
                  <c:v>11</c:v>
                </c:pt>
                <c:pt idx="1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4C-40AC-8B5C-CBE399EAB195}"/>
            </c:ext>
          </c:extLst>
        </c:ser>
        <c:ser>
          <c:idx val="3"/>
          <c:order val="3"/>
          <c:tx>
            <c:strRef>
              <c:f>'1_N_Gestantes_con_paquete1'!$A$12</c:f>
              <c:strCache>
                <c:ptCount val="1"/>
                <c:pt idx="0">
                  <c:v># Gest c/4 pruebas en el 1er trimestre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'1_N_Gestantes_con_paquete1'!$B$12:$P$12</c:f>
              <c:numCache>
                <c:formatCode>0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12</c:v>
                </c:pt>
                <c:pt idx="7">
                  <c:v>7</c:v>
                </c:pt>
                <c:pt idx="8">
                  <c:v>11</c:v>
                </c:pt>
                <c:pt idx="9">
                  <c:v>16</c:v>
                </c:pt>
                <c:pt idx="10">
                  <c:v>11</c:v>
                </c:pt>
                <c:pt idx="11">
                  <c:v>19</c:v>
                </c:pt>
                <c:pt idx="12">
                  <c:v>21</c:v>
                </c:pt>
                <c:pt idx="13">
                  <c:v>20</c:v>
                </c:pt>
                <c:pt idx="1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14C-40AC-8B5C-CBE399EAB195}"/>
            </c:ext>
          </c:extLst>
        </c:ser>
        <c:ser>
          <c:idx val="4"/>
          <c:order val="4"/>
          <c:tx>
            <c:strRef>
              <c:f>'1_N_Gestantes_con_paquete1'!$A$13</c:f>
              <c:strCache>
                <c:ptCount val="1"/>
                <c:pt idx="0">
                  <c:v>#Gest (c/parto) c/4 atenciones Supl de Fe y Ac fólico &amp; c/4 pruebas en el 1er trimestre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'1_N_Gestantes_con_paquete1'!$B$8:$P$8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'1_N_Gestantes_con_paquete1'!$B$13:$P$13</c:f>
              <c:numCache>
                <c:formatCode>0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8</c:v>
                </c:pt>
                <c:pt idx="9">
                  <c:v>9</c:v>
                </c:pt>
                <c:pt idx="10">
                  <c:v>7</c:v>
                </c:pt>
                <c:pt idx="11">
                  <c:v>12</c:v>
                </c:pt>
                <c:pt idx="12">
                  <c:v>9</c:v>
                </c:pt>
                <c:pt idx="13">
                  <c:v>6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14C-40AC-8B5C-CBE399EAB19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2132079"/>
        <c:axId val="232134159"/>
      </c:lineChart>
      <c:catAx>
        <c:axId val="2321320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32134159"/>
        <c:crosses val="autoZero"/>
        <c:auto val="1"/>
        <c:lblAlgn val="ctr"/>
        <c:lblOffset val="100"/>
        <c:noMultiLvlLbl val="0"/>
      </c:catAx>
      <c:valAx>
        <c:axId val="232134159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232132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'2_Proporcion_Gestantes_conP1'!$A$9</c:f>
              <c:strCache>
                <c:ptCount val="1"/>
                <c:pt idx="0">
                  <c:v>prop Gest (c/parto) c/ 4 atenciones con Supl Hierro y Ac. fólico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'2_Proporcion_Gestantes_conP1'!$B$8:$P$8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'2_Proporcion_Gestantes_conP1'!$B$9:$P$9</c:f>
              <c:numCache>
                <c:formatCode>0</c:formatCode>
                <c:ptCount val="15"/>
                <c:pt idx="0">
                  <c:v>56</c:v>
                </c:pt>
                <c:pt idx="1">
                  <c:v>61</c:v>
                </c:pt>
                <c:pt idx="2">
                  <c:v>57</c:v>
                </c:pt>
                <c:pt idx="3">
                  <c:v>57</c:v>
                </c:pt>
                <c:pt idx="4">
                  <c:v>66</c:v>
                </c:pt>
                <c:pt idx="5">
                  <c:v>62</c:v>
                </c:pt>
                <c:pt idx="6">
                  <c:v>63</c:v>
                </c:pt>
                <c:pt idx="7">
                  <c:v>66</c:v>
                </c:pt>
                <c:pt idx="8">
                  <c:v>78</c:v>
                </c:pt>
                <c:pt idx="9">
                  <c:v>67</c:v>
                </c:pt>
                <c:pt idx="10">
                  <c:v>70</c:v>
                </c:pt>
                <c:pt idx="11">
                  <c:v>72</c:v>
                </c:pt>
                <c:pt idx="12">
                  <c:v>81</c:v>
                </c:pt>
                <c:pt idx="13">
                  <c:v>79</c:v>
                </c:pt>
                <c:pt idx="1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6C-4E19-8C86-0840B5791026}"/>
            </c:ext>
          </c:extLst>
        </c:ser>
        <c:ser>
          <c:idx val="1"/>
          <c:order val="1"/>
          <c:tx>
            <c:strRef>
              <c:f>'2_Proporcion_Gestantes_conP1'!$A$10</c:f>
              <c:strCache>
                <c:ptCount val="1"/>
                <c:pt idx="0">
                  <c:v>prop Gest (c/parto) c/4 pruebas en el 1er trimestre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'2_Proporcion_Gestantes_conP1'!$B$8:$P$8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'2_Proporcion_Gestantes_conP1'!$B$10:$P$10</c:f>
              <c:numCache>
                <c:formatCode>0</c:formatCode>
                <c:ptCount val="1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15</c:v>
                </c:pt>
                <c:pt idx="7">
                  <c:v>9</c:v>
                </c:pt>
                <c:pt idx="8">
                  <c:v>15</c:v>
                </c:pt>
                <c:pt idx="9">
                  <c:v>18</c:v>
                </c:pt>
                <c:pt idx="10">
                  <c:v>19</c:v>
                </c:pt>
                <c:pt idx="11">
                  <c:v>30</c:v>
                </c:pt>
                <c:pt idx="12">
                  <c:v>32</c:v>
                </c:pt>
                <c:pt idx="13">
                  <c:v>43</c:v>
                </c:pt>
                <c:pt idx="1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6C-4E19-8C86-0840B5791026}"/>
            </c:ext>
          </c:extLst>
        </c:ser>
        <c:ser>
          <c:idx val="2"/>
          <c:order val="2"/>
          <c:tx>
            <c:strRef>
              <c:f>'2_Proporcion_Gestantes_conP1'!$A$11</c:f>
              <c:strCache>
                <c:ptCount val="1"/>
                <c:pt idx="0">
                  <c:v>prop Gest (c/parto) c/4 atenciones Supl de Fe y Ac fólico &amp; c/4 pruebas en el 1er trimestre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'2_Proporcion_Gestantes_conP1'!$B$8:$P$8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'2_Proporcion_Gestantes_conP1'!$B$11:$P$11</c:f>
              <c:numCache>
                <c:formatCode>0</c:formatCode>
                <c:ptCount val="1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8</c:v>
                </c:pt>
                <c:pt idx="7">
                  <c:v>4</c:v>
                </c:pt>
                <c:pt idx="8">
                  <c:v>13</c:v>
                </c:pt>
                <c:pt idx="9">
                  <c:v>16</c:v>
                </c:pt>
                <c:pt idx="10">
                  <c:v>19</c:v>
                </c:pt>
                <c:pt idx="11">
                  <c:v>26</c:v>
                </c:pt>
                <c:pt idx="12">
                  <c:v>29</c:v>
                </c:pt>
                <c:pt idx="13">
                  <c:v>43</c:v>
                </c:pt>
                <c:pt idx="1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6C-4E19-8C86-0840B579102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90009904"/>
        <c:axId val="1090013232"/>
      </c:lineChart>
      <c:catAx>
        <c:axId val="1090009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090013232"/>
        <c:crosses val="autoZero"/>
        <c:auto val="1"/>
        <c:lblAlgn val="ctr"/>
        <c:lblOffset val="100"/>
        <c:noMultiLvlLbl val="0"/>
      </c:catAx>
      <c:valAx>
        <c:axId val="109001323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09000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'2_N_Gestantes_con_paquete_r1'!$A$9</c:f>
              <c:strCache>
                <c:ptCount val="1"/>
                <c:pt idx="0">
                  <c:v>Partos observados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'2_N_Gestantes_con_paquete_r1'!$B$8:$P$8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'2_N_Gestantes_con_paquete_r1'!$B$9:$P$9</c:f>
              <c:numCache>
                <c:formatCode>0</c:formatCode>
                <c:ptCount val="15"/>
                <c:pt idx="0">
                  <c:v>55</c:v>
                </c:pt>
                <c:pt idx="1">
                  <c:v>49</c:v>
                </c:pt>
                <c:pt idx="2">
                  <c:v>63</c:v>
                </c:pt>
                <c:pt idx="3">
                  <c:v>70</c:v>
                </c:pt>
                <c:pt idx="4">
                  <c:v>74</c:v>
                </c:pt>
                <c:pt idx="5">
                  <c:v>53</c:v>
                </c:pt>
                <c:pt idx="6">
                  <c:v>62</c:v>
                </c:pt>
                <c:pt idx="7">
                  <c:v>47</c:v>
                </c:pt>
                <c:pt idx="8">
                  <c:v>60</c:v>
                </c:pt>
                <c:pt idx="9">
                  <c:v>55</c:v>
                </c:pt>
                <c:pt idx="10">
                  <c:v>37</c:v>
                </c:pt>
                <c:pt idx="11">
                  <c:v>46</c:v>
                </c:pt>
                <c:pt idx="12">
                  <c:v>31</c:v>
                </c:pt>
                <c:pt idx="13">
                  <c:v>14</c:v>
                </c:pt>
                <c:pt idx="1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A2-4737-9243-A24F137F3EDE}"/>
            </c:ext>
          </c:extLst>
        </c:ser>
        <c:ser>
          <c:idx val="1"/>
          <c:order val="1"/>
          <c:tx>
            <c:strRef>
              <c:f>'2_N_Gestantes_con_paquete_r1'!$A$10</c:f>
              <c:strCache>
                <c:ptCount val="1"/>
                <c:pt idx="0">
                  <c:v>#Gest (c/parto) c/4 atenciones Supl de Fe y Ac fólico &amp; c/4 pruebas en el 1er trimestre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'2_N_Gestantes_con_paquete_r1'!$B$8:$P$8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'2_N_Gestantes_con_paquete_r1'!$B$10:$P$10</c:f>
              <c:numCache>
                <c:formatCode>0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8</c:v>
                </c:pt>
                <c:pt idx="9">
                  <c:v>9</c:v>
                </c:pt>
                <c:pt idx="10">
                  <c:v>7</c:v>
                </c:pt>
                <c:pt idx="11">
                  <c:v>12</c:v>
                </c:pt>
                <c:pt idx="12">
                  <c:v>9</c:v>
                </c:pt>
                <c:pt idx="13">
                  <c:v>6</c:v>
                </c:pt>
                <c:pt idx="1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A2-4737-9243-A24F137F3ED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770320"/>
        <c:axId val="538773232"/>
      </c:lineChart>
      <c:catAx>
        <c:axId val="53877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538773232"/>
        <c:crosses val="autoZero"/>
        <c:auto val="1"/>
        <c:lblAlgn val="ctr"/>
        <c:lblOffset val="100"/>
        <c:noMultiLvlLbl val="0"/>
      </c:catAx>
      <c:valAx>
        <c:axId val="53877323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53877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'2_Proporcion_Gestantes_conP1'!$A$9</c:f>
              <c:strCache>
                <c:ptCount val="1"/>
                <c:pt idx="0">
                  <c:v>prop Gest (c/parto) c/4 atenciones Supl de Fe y Ac fólico &amp; c/4 pruebas en el 1er trimestre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'2_Proporcion_Gestantes_conP1'!$B$8:$P$8</c:f>
              <c:strCache>
                <c:ptCount val="15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  <c:pt idx="14">
                  <c:v>201603</c:v>
                </c:pt>
              </c:strCache>
            </c:strRef>
          </c:cat>
          <c:val>
            <c:numRef>
              <c:f>'2_Proporcion_Gestantes_conP1'!$B$9:$P$9</c:f>
              <c:numCache>
                <c:formatCode>0</c:formatCode>
                <c:ptCount val="1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8</c:v>
                </c:pt>
                <c:pt idx="7">
                  <c:v>4</c:v>
                </c:pt>
                <c:pt idx="8">
                  <c:v>13</c:v>
                </c:pt>
                <c:pt idx="9">
                  <c:v>16</c:v>
                </c:pt>
                <c:pt idx="10">
                  <c:v>19</c:v>
                </c:pt>
                <c:pt idx="11">
                  <c:v>26</c:v>
                </c:pt>
                <c:pt idx="12">
                  <c:v>29</c:v>
                </c:pt>
                <c:pt idx="13">
                  <c:v>43</c:v>
                </c:pt>
                <c:pt idx="1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51-44A5-B031-ECFF3648210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21654047"/>
        <c:axId val="1921651967"/>
      </c:lineChart>
      <c:catAx>
        <c:axId val="1921654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21651967"/>
        <c:crosses val="autoZero"/>
        <c:auto val="1"/>
        <c:lblAlgn val="ctr"/>
        <c:lblOffset val="100"/>
        <c:noMultiLvlLbl val="0"/>
      </c:catAx>
      <c:valAx>
        <c:axId val="1921651967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2165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58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4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51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7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5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2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25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9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1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A6E9-D5D9-4AC0-9EF6-FC2E53F8B7E4}" type="datetimeFigureOut">
              <a:rPr lang="es-ES" smtClean="0"/>
              <a:t>31/05/2016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8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SII-14: Implementación regional de herramientas para el seguimiento de compromisos de gestión y metas de cobertura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Reportes sobre disponibilidad de equipos biomédicos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Reportes de distribución y ejecución presupuestal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Reportes sobre metas de cobertura</a:t>
            </a:r>
          </a:p>
          <a:p>
            <a:pPr marL="342900" indent="-342900">
              <a:buFontTx/>
              <a:buChar char="-"/>
            </a:pPr>
            <a:endParaRPr lang="es-ES" dirty="0"/>
          </a:p>
          <a:p>
            <a:r>
              <a:rPr lang="es-ES" dirty="0" smtClean="0"/>
              <a:t>Departamento de Tumbes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122363"/>
            <a:ext cx="36322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/>
              <a:t>Proporción de </a:t>
            </a:r>
            <a:r>
              <a:rPr lang="es-ES" sz="2000" b="1" dirty="0"/>
              <a:t>Gestantes con paquete </a:t>
            </a:r>
            <a:br>
              <a:rPr lang="es-ES" sz="2000" b="1" dirty="0"/>
            </a:br>
            <a:r>
              <a:rPr lang="es-ES" sz="2000" b="1" dirty="0"/>
              <a:t>de atención integral </a:t>
            </a:r>
            <a:br>
              <a:rPr lang="es-ES" sz="2000" b="1" dirty="0"/>
            </a:br>
            <a:r>
              <a:rPr lang="es-ES" sz="2000" b="1" dirty="0"/>
              <a:t>Distrito quintil 1 y 2, departamento Tumbes </a:t>
            </a:r>
            <a:r>
              <a:rPr lang="es-ES" sz="2000" b="1" dirty="0" smtClean="0"/>
              <a:t>– Marzo 2016</a:t>
            </a:r>
            <a:endParaRPr lang="es-ES" sz="2000" dirty="0"/>
          </a:p>
        </p:txBody>
      </p:sp>
      <p:sp>
        <p:nvSpPr>
          <p:cNvPr id="4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03gest02_apn_201603v0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Mayo 2016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9786"/>
              </p:ext>
            </p:extLst>
          </p:nvPr>
        </p:nvGraphicFramePr>
        <p:xfrm>
          <a:off x="838200" y="1290465"/>
          <a:ext cx="10515599" cy="478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4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/>
              <a:t>Número de Gestantes con </a:t>
            </a:r>
            <a:r>
              <a:rPr lang="es-ES" sz="2000" b="1" dirty="0" smtClean="0"/>
              <a:t>Parto con 4 Atenciones con Suplemento de Hierro y Acido Fólico y con 4 Pruebas en el Primer Trimestre </a:t>
            </a:r>
            <a:br>
              <a:rPr lang="es-ES" sz="2000" b="1" dirty="0" smtClean="0"/>
            </a:br>
            <a:r>
              <a:rPr lang="es-ES" sz="2000" b="1" dirty="0" smtClean="0"/>
              <a:t>Distrito </a:t>
            </a:r>
            <a:r>
              <a:rPr lang="es-ES" sz="2000" b="1" dirty="0"/>
              <a:t>quintil 1 y 2, departamento </a:t>
            </a:r>
            <a:r>
              <a:rPr lang="es-ES" sz="2000" b="1" dirty="0" smtClean="0"/>
              <a:t>Tumbes Marzo </a:t>
            </a:r>
            <a:r>
              <a:rPr lang="es-ES" sz="2000" b="1" dirty="0"/>
              <a:t>- </a:t>
            </a:r>
            <a:r>
              <a:rPr lang="es-ES" sz="2000" b="1" dirty="0" smtClean="0"/>
              <a:t>2016</a:t>
            </a:r>
            <a:endParaRPr lang="es-ES" sz="2000" b="1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</a:t>
            </a:r>
            <a:r>
              <a:rPr lang="es-ES" sz="900" b="1" dirty="0" smtClean="0">
                <a:solidFill>
                  <a:srgbClr val="002060"/>
                </a:solidFill>
              </a:rPr>
              <a:t>03gest02_apn_201603v0</a:t>
            </a:r>
          </a:p>
          <a:p>
            <a:r>
              <a:rPr lang="es-ES" sz="900" b="1" baseline="0" dirty="0" smtClean="0">
                <a:solidFill>
                  <a:srgbClr val="002060"/>
                </a:solidFill>
              </a:rPr>
              <a:t>Procesado: Mayo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968444"/>
              </p:ext>
            </p:extLst>
          </p:nvPr>
        </p:nvGraphicFramePr>
        <p:xfrm>
          <a:off x="838200" y="1681162"/>
          <a:ext cx="10515600" cy="417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59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/>
              <a:t>Proporción de </a:t>
            </a:r>
            <a:r>
              <a:rPr lang="es-ES" sz="2000" b="1" dirty="0"/>
              <a:t>Gestantes con Parto con 4 Atenciones con Suplemento de Hierro y Acido Fólico y con 4 Pruebas en el Primer Trimestre </a:t>
            </a:r>
            <a:br>
              <a:rPr lang="es-ES" sz="2000" b="1" dirty="0"/>
            </a:br>
            <a:r>
              <a:rPr lang="es-ES" sz="2000" b="1" dirty="0"/>
              <a:t>Distrito quintil 1 y 2, departamento Tumbes Marzo - 2016</a:t>
            </a:r>
            <a:endParaRPr lang="es-ES" sz="2000" dirty="0"/>
          </a:p>
        </p:txBody>
      </p:sp>
      <p:sp>
        <p:nvSpPr>
          <p:cNvPr id="4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03gest02_apn_201603v0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Mayo 2016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603429"/>
              </p:ext>
            </p:extLst>
          </p:nvPr>
        </p:nvGraphicFramePr>
        <p:xfrm>
          <a:off x="838200" y="1447800"/>
          <a:ext cx="10515600" cy="4515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4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1. Reportes sobre disponibilidad de equipos biomédicos</a:t>
            </a:r>
            <a:endParaRPr lang="es-ES" sz="36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1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2. Reportes de distribución y ejecución presupuestal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3. Reportes sobre metas de cobertura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Paquete niños menores de 1 año</a:t>
            </a:r>
          </a:p>
          <a:p>
            <a:r>
              <a:rPr lang="es-ES" dirty="0" smtClean="0"/>
              <a:t>Paquete gestante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3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/>
              <a:t>Tumbes: Número de Niñas y Niños &lt; de 1 año con CRED, Vacuna Rotavirus y Neumococo, MMN y DNI </a:t>
            </a:r>
            <a:br>
              <a:rPr lang="es-ES" sz="2000" b="1" dirty="0" smtClean="0"/>
            </a:br>
            <a:r>
              <a:rPr lang="es-ES" sz="2000" b="1" dirty="0" smtClean="0"/>
              <a:t>Ámbito FED –Región Tumbes</a:t>
            </a:r>
            <a:endParaRPr lang="es-ES" sz="2000" dirty="0"/>
          </a:p>
        </p:txBody>
      </p:sp>
      <p:sp>
        <p:nvSpPr>
          <p:cNvPr id="6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05Infant_201603v2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Mayo 2016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81937"/>
              </p:ext>
            </p:extLst>
          </p:nvPr>
        </p:nvGraphicFramePr>
        <p:xfrm>
          <a:off x="838200" y="1408671"/>
          <a:ext cx="10515600" cy="449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12800" y="365126"/>
            <a:ext cx="10515600" cy="601230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/>
              <a:t>Tumbes: Proporción Número de Niñas y Niños &lt; de 1 año con CRED, Vacuna Rotavirus y Neumococo, MMN y DNI </a:t>
            </a:r>
            <a:br>
              <a:rPr lang="es-ES" sz="2000" b="1" dirty="0" smtClean="0"/>
            </a:br>
            <a:r>
              <a:rPr lang="es-ES" sz="2000" b="1" dirty="0" smtClean="0"/>
              <a:t>Ámbito FED –Región Tumbes</a:t>
            </a:r>
            <a:endParaRPr lang="es-ES" sz="2000" dirty="0"/>
          </a:p>
        </p:txBody>
      </p:sp>
      <p:sp>
        <p:nvSpPr>
          <p:cNvPr id="6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05Infant_201603v2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Procesado: Mayo 2016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744808"/>
              </p:ext>
            </p:extLst>
          </p:nvPr>
        </p:nvGraphicFramePr>
        <p:xfrm>
          <a:off x="812800" y="1428019"/>
          <a:ext cx="10515600" cy="464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23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ysClr val="windowText" lastClr="000000"/>
                </a:solidFill>
              </a:rPr>
              <a:t>Tumbes </a:t>
            </a:r>
            <a:r>
              <a:rPr lang="es-PE" sz="2400" b="1" i="0" u="none" strike="noStrike" cap="none" baseline="0" dirty="0" smtClean="0">
                <a:solidFill>
                  <a:sysClr val="windowText" lastClr="000000"/>
                </a:solidFill>
                <a:effectLst/>
              </a:rPr>
              <a:t>: Número de menores de 12 meses afiliados al SIS de Distritos de quintiles 1 y 2, que reciben paquete completo</a:t>
            </a:r>
            <a:endParaRPr lang="es-ES" sz="2400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baseline="0" dirty="0">
                <a:solidFill>
                  <a:srgbClr val="002060"/>
                </a:solidFill>
              </a:rPr>
              <a:t>Cubo: </a:t>
            </a:r>
            <a:r>
              <a:rPr lang="es-ES" sz="900" b="1" dirty="0" smtClean="0">
                <a:solidFill>
                  <a:srgbClr val="002060"/>
                </a:solidFill>
              </a:rPr>
              <a:t>05Infant_201603v2</a:t>
            </a:r>
          </a:p>
          <a:p>
            <a:r>
              <a:rPr lang="es-ES" sz="900" b="1" dirty="0" smtClean="0">
                <a:solidFill>
                  <a:srgbClr val="002060"/>
                </a:solidFill>
              </a:rPr>
              <a:t>Procesado</a:t>
            </a:r>
            <a:r>
              <a:rPr lang="es-ES" sz="900" b="1" baseline="0" dirty="0">
                <a:solidFill>
                  <a:srgbClr val="002060"/>
                </a:solidFill>
              </a:rPr>
              <a:t>: </a:t>
            </a:r>
            <a:r>
              <a:rPr lang="es-ES" sz="900" b="1" baseline="0" dirty="0" smtClean="0">
                <a:solidFill>
                  <a:srgbClr val="002060"/>
                </a:solidFill>
              </a:rPr>
              <a:t>Mayo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726256"/>
              </p:ext>
            </p:extLst>
          </p:nvPr>
        </p:nvGraphicFramePr>
        <p:xfrm>
          <a:off x="838200" y="1552575"/>
          <a:ext cx="10515600" cy="4218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88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23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ysClr val="windowText" lastClr="000000"/>
                </a:solidFill>
              </a:rPr>
              <a:t>Tumbes </a:t>
            </a:r>
            <a:r>
              <a:rPr lang="es-PE" sz="2400" b="1" i="0" u="none" strike="noStrike" cap="none" baseline="0" dirty="0" smtClean="0">
                <a:solidFill>
                  <a:sysClr val="windowText" lastClr="000000"/>
                </a:solidFill>
                <a:effectLst/>
              </a:rPr>
              <a:t>: Proporción de menores de 12 meses afiliados al SIS de Distritos de quintiles 1 y 2, que reciben paquete completo</a:t>
            </a:r>
            <a:endParaRPr lang="es-ES" sz="2400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baseline="0" dirty="0">
                <a:solidFill>
                  <a:srgbClr val="002060"/>
                </a:solidFill>
              </a:rPr>
              <a:t>Cubo: </a:t>
            </a:r>
            <a:r>
              <a:rPr lang="es-ES" sz="900" b="1" dirty="0" smtClean="0">
                <a:solidFill>
                  <a:srgbClr val="002060"/>
                </a:solidFill>
              </a:rPr>
              <a:t>05Infant_201603v2</a:t>
            </a:r>
          </a:p>
          <a:p>
            <a:r>
              <a:rPr lang="es-ES" sz="900" b="1" dirty="0" smtClean="0">
                <a:solidFill>
                  <a:srgbClr val="002060"/>
                </a:solidFill>
              </a:rPr>
              <a:t>Procesado</a:t>
            </a:r>
            <a:r>
              <a:rPr lang="es-ES" sz="900" b="1" baseline="0" dirty="0">
                <a:solidFill>
                  <a:srgbClr val="002060"/>
                </a:solidFill>
              </a:rPr>
              <a:t>: </a:t>
            </a:r>
            <a:r>
              <a:rPr lang="es-ES" sz="900" b="1" baseline="0" dirty="0" smtClean="0">
                <a:solidFill>
                  <a:srgbClr val="002060"/>
                </a:solidFill>
              </a:rPr>
              <a:t>Mayo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664286"/>
              </p:ext>
            </p:extLst>
          </p:nvPr>
        </p:nvGraphicFramePr>
        <p:xfrm>
          <a:off x="838200" y="1445742"/>
          <a:ext cx="10515600" cy="4399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4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/>
              <a:t>Número de Gestantes con paquete </a:t>
            </a:r>
            <a:br>
              <a:rPr lang="es-ES" sz="2000" b="1" dirty="0"/>
            </a:br>
            <a:r>
              <a:rPr lang="es-ES" sz="2000" b="1" dirty="0"/>
              <a:t>de atención integral </a:t>
            </a:r>
            <a:br>
              <a:rPr lang="es-ES" sz="2000" b="1" dirty="0"/>
            </a:br>
            <a:r>
              <a:rPr lang="es-ES" sz="2000" b="1" dirty="0"/>
              <a:t>Distrito quintil 1 y 2, departamento </a:t>
            </a:r>
            <a:r>
              <a:rPr lang="es-ES" sz="2000" b="1" dirty="0" smtClean="0"/>
              <a:t>Tumbes Marzo </a:t>
            </a:r>
            <a:r>
              <a:rPr lang="es-ES" sz="2000" b="1" dirty="0"/>
              <a:t>- 2016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</a:t>
            </a:r>
            <a:r>
              <a:rPr lang="es-ES" sz="900" b="1" dirty="0" smtClean="0">
                <a:solidFill>
                  <a:srgbClr val="002060"/>
                </a:solidFill>
              </a:rPr>
              <a:t>03gest02_apn_201603v0</a:t>
            </a:r>
          </a:p>
          <a:p>
            <a:r>
              <a:rPr lang="es-ES" sz="900" b="1" baseline="0" dirty="0" smtClean="0">
                <a:solidFill>
                  <a:srgbClr val="002060"/>
                </a:solidFill>
              </a:rPr>
              <a:t>Procesado: Mayo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520803"/>
              </p:ext>
            </p:extLst>
          </p:nvPr>
        </p:nvGraphicFramePr>
        <p:xfrm>
          <a:off x="838200" y="1381125"/>
          <a:ext cx="10515599" cy="469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19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303</Words>
  <Application>Microsoft Office PowerPoint</Application>
  <PresentationFormat>Panorámica</PresentationFormat>
  <Paragraphs>43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SII-14: Implementación regional de herramientas para el seguimiento de compromisos de gestión y metas de cobertura</vt:lpstr>
      <vt:lpstr>1. Reportes sobre disponibilidad de equipos biomédicos</vt:lpstr>
      <vt:lpstr>2. Reportes de distribución y ejecución presupuestal</vt:lpstr>
      <vt:lpstr>3. Reportes sobre metas de cobertura</vt:lpstr>
      <vt:lpstr>Tumbes: Número de Niñas y Niños &lt; de 1 año con CRED, Vacuna Rotavirus y Neumococo, MMN y DNI  Ámbito FED –Región Tumbes</vt:lpstr>
      <vt:lpstr>Tumbes: Proporción Número de Niñas y Niños &lt; de 1 año con CRED, Vacuna Rotavirus y Neumococo, MMN y DNI  Ámbito FED –Región Tumbes</vt:lpstr>
      <vt:lpstr>Tumbes : Número de menores de 12 meses afiliados al SIS de Distritos de quintiles 1 y 2, que reciben paquete completo</vt:lpstr>
      <vt:lpstr>Tumbes : Proporción de menores de 12 meses afiliados al SIS de Distritos de quintiles 1 y 2, que reciben paquete completo</vt:lpstr>
      <vt:lpstr>Número de Gestantes con paquete  de atención integral  Distrito quintil 1 y 2, departamento Tumbes Marzo - 2016</vt:lpstr>
      <vt:lpstr>Proporción de Gestantes con paquete  de atención integral  Distrito quintil 1 y 2, departamento Tumbes – Marzo 2016</vt:lpstr>
      <vt:lpstr>Número de Gestantes con Parto con 4 Atenciones con Suplemento de Hierro y Acido Fólico y con 4 Pruebas en el Primer Trimestre  Distrito quintil 1 y 2, departamento Tumbes Marzo - 2016</vt:lpstr>
      <vt:lpstr>Proporción de Gestantes con Parto con 4 Atenciones con Suplemento de Hierro y Acido Fólico y con 4 Pruebas en el Primer Trimestre  Distrito quintil 1 y 2, departamento Tumbes Marzo - 2016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SII-14: Implementación regional de herramientas para el seguimiento de compromisos de gestión y metas de cobertura</dc:title>
  <dc:creator>Edson Paolo Cornejo Carrillo</dc:creator>
  <cp:lastModifiedBy>Edson Paolo Cornejo Carrillo</cp:lastModifiedBy>
  <cp:revision>30</cp:revision>
  <dcterms:created xsi:type="dcterms:W3CDTF">2016-04-28T15:30:16Z</dcterms:created>
  <dcterms:modified xsi:type="dcterms:W3CDTF">2016-05-31T22:55:01Z</dcterms:modified>
</cp:coreProperties>
</file>