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4" r:id="rId5"/>
    <p:sldId id="258" r:id="rId6"/>
    <p:sldId id="266" r:id="rId7"/>
    <p:sldId id="267" r:id="rId8"/>
    <p:sldId id="269" r:id="rId9"/>
    <p:sldId id="270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Reportes%20FED_2017\05Infant_201612v4\1_Nro_ni&#241;os_menores1a&#241;o_con_paquetecompleto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Reportes%20FED_2017\05Infant_201612v4\2_Proporcion_ni&#241;os_menores1a&#241;o_con_paquetecompleto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Reportes%20FED_2017\05Infant_201612v4\3_N&#250;mero%20de%20menores%20de%2012%20meses%20afiliados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Reportes%20FED_2017\Gestantes_201612v1\1_N_Gestantes_con_paquet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Reportes%20FED_2017\Gestantes_201612v1\3_Proporci&#243;n%20de%20Gestantes%20con%20paquete%20de%20atenci&#243;n%20integra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Reportes%20FED_2017\Gestantes_201612v1\2_N&#250;mero%20de%20Gestantes%20con%20Parto%20con%204%20Atenciones%20con%20Suplemento%20de%20Hierro%20y%20Acido%20F&#243;lico%20y%20con%204%20Pruebas%20en%20el%20Primer%20Trimest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F:\Reportes%20FED_2017\Gestantes_201612v1\4_Proporci&#243;n%20de%20Gestantes%20con%20Parto%20con%204%20Atenciones%20con%20Suplemento%20de%20Hierro%20y%20Acido%20F&#243;lico%20y%20con%20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'1_Nro_niños_menores1año_con_1'!$A$9</c:f>
              <c:strCache>
                <c:ptCount val="1"/>
                <c:pt idx="0">
                  <c:v>[04.01.0.1] Niños c/ Supl micronutrientes de acuerdo con su edad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'1_Nro_niños_menores1año_con_1'!$B$8:$N$8</c15:sqref>
                  </c15:fullRef>
                </c:ext>
              </c:extLst>
              <c:f>'1_Nro_niños_menores1año_con_1'!$B$8:$M$8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'1_Nro_niños_menores1año_con_1'!$B$9:$N$9</c15:sqref>
                  </c15:fullRef>
                </c:ext>
              </c:extLst>
              <c:f>'1_Nro_niños_menores1año_con_1'!$B$9:$M$9</c:f>
              <c:numCache>
                <c:formatCode>0</c:formatCode>
                <c:ptCount val="12"/>
                <c:pt idx="0">
                  <c:v>724</c:v>
                </c:pt>
                <c:pt idx="1">
                  <c:v>703</c:v>
                </c:pt>
                <c:pt idx="2">
                  <c:v>693</c:v>
                </c:pt>
                <c:pt idx="3">
                  <c:v>650</c:v>
                </c:pt>
                <c:pt idx="4">
                  <c:v>648</c:v>
                </c:pt>
                <c:pt idx="5">
                  <c:v>626</c:v>
                </c:pt>
                <c:pt idx="6">
                  <c:v>588</c:v>
                </c:pt>
                <c:pt idx="7">
                  <c:v>543</c:v>
                </c:pt>
                <c:pt idx="8">
                  <c:v>503</c:v>
                </c:pt>
                <c:pt idx="9">
                  <c:v>432</c:v>
                </c:pt>
                <c:pt idx="10">
                  <c:v>373</c:v>
                </c:pt>
                <c:pt idx="11">
                  <c:v>295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'1_Nro_niños_menores1año_con_1'!$A$10</c:f>
              <c:strCache>
                <c:ptCount val="1"/>
                <c:pt idx="0">
                  <c:v>[04.04.0.1] Niños c/vacuna Rotavirus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'1_Nro_niños_menores1año_con_1'!$B$8:$N$8</c15:sqref>
                  </c15:fullRef>
                </c:ext>
              </c:extLst>
              <c:f>'1_Nro_niños_menores1año_con_1'!$B$8:$M$8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'1_Nro_niños_menores1año_con_1'!$B$10:$N$10</c15:sqref>
                  </c15:fullRef>
                </c:ext>
              </c:extLst>
              <c:f>'1_Nro_niños_menores1año_con_1'!$B$10:$M$10</c:f>
              <c:numCache>
                <c:formatCode>0</c:formatCode>
                <c:ptCount val="12"/>
                <c:pt idx="0">
                  <c:v>331</c:v>
                </c:pt>
                <c:pt idx="1">
                  <c:v>337</c:v>
                </c:pt>
                <c:pt idx="2">
                  <c:v>357</c:v>
                </c:pt>
                <c:pt idx="3">
                  <c:v>350</c:v>
                </c:pt>
                <c:pt idx="4">
                  <c:v>358</c:v>
                </c:pt>
                <c:pt idx="5">
                  <c:v>347</c:v>
                </c:pt>
                <c:pt idx="6">
                  <c:v>333</c:v>
                </c:pt>
                <c:pt idx="7">
                  <c:v>315</c:v>
                </c:pt>
                <c:pt idx="8">
                  <c:v>293</c:v>
                </c:pt>
                <c:pt idx="9">
                  <c:v>253</c:v>
                </c:pt>
                <c:pt idx="10">
                  <c:v>222</c:v>
                </c:pt>
                <c:pt idx="11">
                  <c:v>193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'1_Nro_niños_menores1año_con_1'!$A$11</c:f>
              <c:strCache>
                <c:ptCount val="1"/>
                <c:pt idx="0">
                  <c:v>[04.02.0.1] Niños c/ atenciones de CRED de acuerdo con su edad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'1_Nro_niños_menores1año_con_1'!$B$8:$N$8</c15:sqref>
                  </c15:fullRef>
                </c:ext>
              </c:extLst>
              <c:f>'1_Nro_niños_menores1año_con_1'!$B$8:$M$8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'1_Nro_niños_menores1año_con_1'!$B$11:$N$11</c15:sqref>
                  </c15:fullRef>
                </c:ext>
              </c:extLst>
              <c:f>'1_Nro_niños_menores1año_con_1'!$B$11:$M$11</c:f>
              <c:numCache>
                <c:formatCode>0</c:formatCode>
                <c:ptCount val="12"/>
                <c:pt idx="0">
                  <c:v>144</c:v>
                </c:pt>
                <c:pt idx="1">
                  <c:v>163</c:v>
                </c:pt>
                <c:pt idx="2">
                  <c:v>197</c:v>
                </c:pt>
                <c:pt idx="3">
                  <c:v>218</c:v>
                </c:pt>
                <c:pt idx="4">
                  <c:v>246</c:v>
                </c:pt>
                <c:pt idx="5">
                  <c:v>253</c:v>
                </c:pt>
                <c:pt idx="6">
                  <c:v>249</c:v>
                </c:pt>
                <c:pt idx="7">
                  <c:v>232</c:v>
                </c:pt>
                <c:pt idx="8">
                  <c:v>227</c:v>
                </c:pt>
                <c:pt idx="9">
                  <c:v>210</c:v>
                </c:pt>
                <c:pt idx="10">
                  <c:v>192</c:v>
                </c:pt>
                <c:pt idx="11">
                  <c:v>158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'1_Nro_niños_menores1año_con_1'!$A$12</c:f>
              <c:strCache>
                <c:ptCount val="1"/>
                <c:pt idx="0">
                  <c:v>[04.06.0.1] Niños c/ Dni (Reniec)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'1_Nro_niños_menores1año_con_1'!$B$8:$N$8</c15:sqref>
                  </c15:fullRef>
                </c:ext>
              </c:extLst>
              <c:f>'1_Nro_niños_menores1año_con_1'!$B$8:$M$8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'1_Nro_niños_menores1año_con_1'!$B$12:$N$12</c15:sqref>
                  </c15:fullRef>
                </c:ext>
              </c:extLst>
              <c:f>'1_Nro_niños_menores1año_con_1'!$B$12:$M$12</c:f>
              <c:numCache>
                <c:formatCode>0</c:formatCode>
                <c:ptCount val="12"/>
                <c:pt idx="0">
                  <c:v>771</c:v>
                </c:pt>
                <c:pt idx="1">
                  <c:v>821</c:v>
                </c:pt>
                <c:pt idx="2">
                  <c:v>791</c:v>
                </c:pt>
                <c:pt idx="3">
                  <c:v>750</c:v>
                </c:pt>
                <c:pt idx="4">
                  <c:v>722</c:v>
                </c:pt>
                <c:pt idx="5">
                  <c:v>677</c:v>
                </c:pt>
                <c:pt idx="6">
                  <c:v>682</c:v>
                </c:pt>
                <c:pt idx="7">
                  <c:v>620</c:v>
                </c:pt>
                <c:pt idx="8">
                  <c:v>598</c:v>
                </c:pt>
                <c:pt idx="9">
                  <c:v>519</c:v>
                </c:pt>
                <c:pt idx="10">
                  <c:v>463</c:v>
                </c:pt>
                <c:pt idx="11">
                  <c:v>400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'1_Nro_niños_menores1año_con_1'!$A$13</c:f>
              <c:strCache>
                <c:ptCount val="1"/>
                <c:pt idx="0">
                  <c:v>[04.03.0.1] Niños c/vacuna Neumococo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'1_Nro_niños_menores1año_con_1'!$B$8:$N$8</c15:sqref>
                  </c15:fullRef>
                </c:ext>
              </c:extLst>
              <c:f>'1_Nro_niños_menores1año_con_1'!$B$8:$M$8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'1_Nro_niños_menores1año_con_1'!$B$13:$N$13</c15:sqref>
                  </c15:fullRef>
                </c:ext>
              </c:extLst>
              <c:f>'1_Nro_niños_menores1año_con_1'!$B$13:$M$13</c:f>
              <c:numCache>
                <c:formatCode>0</c:formatCode>
                <c:ptCount val="12"/>
                <c:pt idx="0">
                  <c:v>326</c:v>
                </c:pt>
                <c:pt idx="1">
                  <c:v>332</c:v>
                </c:pt>
                <c:pt idx="2">
                  <c:v>352</c:v>
                </c:pt>
                <c:pt idx="3">
                  <c:v>342</c:v>
                </c:pt>
                <c:pt idx="4">
                  <c:v>350</c:v>
                </c:pt>
                <c:pt idx="5">
                  <c:v>337</c:v>
                </c:pt>
                <c:pt idx="6">
                  <c:v>325</c:v>
                </c:pt>
                <c:pt idx="7">
                  <c:v>314</c:v>
                </c:pt>
                <c:pt idx="8">
                  <c:v>290</c:v>
                </c:pt>
                <c:pt idx="9">
                  <c:v>249</c:v>
                </c:pt>
                <c:pt idx="10">
                  <c:v>219</c:v>
                </c:pt>
                <c:pt idx="11">
                  <c:v>191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'1_Nro_niños_menores1año_con_1'!$A$14</c:f>
              <c:strCache>
                <c:ptCount val="1"/>
                <c:pt idx="0">
                  <c:v>[04.10.0.1] Niños con criterios FED (5 criterios)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'1_Nro_niños_menores1año_con_1'!$B$8:$N$8</c15:sqref>
                  </c15:fullRef>
                </c:ext>
              </c:extLst>
              <c:f>'1_Nro_niños_menores1año_con_1'!$B$8:$M$8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'1_Nro_niños_menores1año_con_1'!$B$14:$N$14</c15:sqref>
                  </c15:fullRef>
                </c:ext>
              </c:extLst>
              <c:f>'1_Nro_niños_menores1año_con_1'!$B$14:$M$14</c:f>
              <c:numCache>
                <c:formatCode>0</c:formatCode>
                <c:ptCount val="12"/>
                <c:pt idx="0">
                  <c:v>48</c:v>
                </c:pt>
                <c:pt idx="1">
                  <c:v>77</c:v>
                </c:pt>
                <c:pt idx="2">
                  <c:v>78</c:v>
                </c:pt>
                <c:pt idx="3">
                  <c:v>97</c:v>
                </c:pt>
                <c:pt idx="4">
                  <c:v>112</c:v>
                </c:pt>
                <c:pt idx="5">
                  <c:v>115</c:v>
                </c:pt>
                <c:pt idx="6">
                  <c:v>141</c:v>
                </c:pt>
                <c:pt idx="7">
                  <c:v>137</c:v>
                </c:pt>
                <c:pt idx="8">
                  <c:v>156</c:v>
                </c:pt>
                <c:pt idx="9">
                  <c:v>145</c:v>
                </c:pt>
                <c:pt idx="10">
                  <c:v>125</c:v>
                </c:pt>
                <c:pt idx="11">
                  <c:v>99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4738520"/>
        <c:axId val="214738912"/>
      </c:lineChart>
      <c:catAx>
        <c:axId val="214738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14738912"/>
        <c:crosses val="autoZero"/>
        <c:auto val="1"/>
        <c:lblAlgn val="ctr"/>
        <c:lblOffset val="100"/>
        <c:noMultiLvlLbl val="0"/>
      </c:catAx>
      <c:valAx>
        <c:axId val="214738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14738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'2_Proporcion_niños_menores1_1'!$A$9</c:f>
              <c:strCache>
                <c:ptCount val="1"/>
                <c:pt idx="0">
                  <c:v>[04.01.0.2] % Niños con Supl de micronutrientes de acuerdo con su edad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'2_Proporcion_niños_menores1_1'!$B$8:$M$8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f>'2_Proporcion_niños_menores1_1'!$B$9:$M$9</c:f>
              <c:numCache>
                <c:formatCode>0</c:formatCode>
                <c:ptCount val="12"/>
                <c:pt idx="0">
                  <c:v>66</c:v>
                </c:pt>
                <c:pt idx="1">
                  <c:v>65</c:v>
                </c:pt>
                <c:pt idx="2">
                  <c:v>66</c:v>
                </c:pt>
                <c:pt idx="3">
                  <c:v>66</c:v>
                </c:pt>
                <c:pt idx="4">
                  <c:v>68</c:v>
                </c:pt>
                <c:pt idx="5">
                  <c:v>71</c:v>
                </c:pt>
                <c:pt idx="6">
                  <c:v>71</c:v>
                </c:pt>
                <c:pt idx="7">
                  <c:v>74</c:v>
                </c:pt>
                <c:pt idx="8">
                  <c:v>78</c:v>
                </c:pt>
                <c:pt idx="9">
                  <c:v>79</c:v>
                </c:pt>
                <c:pt idx="10">
                  <c:v>76</c:v>
                </c:pt>
                <c:pt idx="11">
                  <c:v>70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'2_Proporcion_niños_menores1_1'!$A$10</c:f>
              <c:strCache>
                <c:ptCount val="1"/>
                <c:pt idx="0">
                  <c:v>[04.04.0.2] % Niños con vacunac Rotavirus de acuerdo con su edad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'2_Proporcion_niños_menores1_1'!$B$8:$M$8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f>'2_Proporcion_niños_menores1_1'!$B$10:$M$10</c:f>
              <c:numCache>
                <c:formatCode>0</c:formatCode>
                <c:ptCount val="12"/>
                <c:pt idx="0">
                  <c:v>30</c:v>
                </c:pt>
                <c:pt idx="1">
                  <c:v>31</c:v>
                </c:pt>
                <c:pt idx="2">
                  <c:v>34</c:v>
                </c:pt>
                <c:pt idx="3">
                  <c:v>36</c:v>
                </c:pt>
                <c:pt idx="4">
                  <c:v>38</c:v>
                </c:pt>
                <c:pt idx="5">
                  <c:v>39</c:v>
                </c:pt>
                <c:pt idx="6">
                  <c:v>40</c:v>
                </c:pt>
                <c:pt idx="7">
                  <c:v>43</c:v>
                </c:pt>
                <c:pt idx="8">
                  <c:v>45</c:v>
                </c:pt>
                <c:pt idx="9">
                  <c:v>46</c:v>
                </c:pt>
                <c:pt idx="10">
                  <c:v>45</c:v>
                </c:pt>
                <c:pt idx="11">
                  <c:v>46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'2_Proporcion_niños_menores1_1'!$A$11</c:f>
              <c:strCache>
                <c:ptCount val="1"/>
                <c:pt idx="0">
                  <c:v>[04.02.0.2] % Niños  con atenciones de CRED de acuerdo con su edad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'2_Proporcion_niños_menores1_1'!$B$8:$M$8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f>'2_Proporcion_niños_menores1_1'!$B$11:$M$11</c:f>
              <c:numCache>
                <c:formatCode>0</c:formatCode>
                <c:ptCount val="12"/>
                <c:pt idx="0">
                  <c:v>13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26</c:v>
                </c:pt>
                <c:pt idx="5">
                  <c:v>29</c:v>
                </c:pt>
                <c:pt idx="6">
                  <c:v>30</c:v>
                </c:pt>
                <c:pt idx="7">
                  <c:v>32</c:v>
                </c:pt>
                <c:pt idx="8">
                  <c:v>35</c:v>
                </c:pt>
                <c:pt idx="9">
                  <c:v>38</c:v>
                </c:pt>
                <c:pt idx="10">
                  <c:v>39</c:v>
                </c:pt>
                <c:pt idx="11">
                  <c:v>37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'2_Proporcion_niños_menores1_1'!$A$12</c:f>
              <c:strCache>
                <c:ptCount val="1"/>
                <c:pt idx="0">
                  <c:v>[04.06.0.2] % Niños con DNI (Reniec)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'2_Proporcion_niños_menores1_1'!$B$8:$M$8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f>'2_Proporcion_niños_menores1_1'!$B$12:$M$12</c:f>
              <c:numCache>
                <c:formatCode>0</c:formatCode>
                <c:ptCount val="12"/>
                <c:pt idx="0">
                  <c:v>71</c:v>
                </c:pt>
                <c:pt idx="1">
                  <c:v>76</c:v>
                </c:pt>
                <c:pt idx="2">
                  <c:v>76</c:v>
                </c:pt>
                <c:pt idx="3">
                  <c:v>76</c:v>
                </c:pt>
                <c:pt idx="4">
                  <c:v>76</c:v>
                </c:pt>
                <c:pt idx="5">
                  <c:v>77</c:v>
                </c:pt>
                <c:pt idx="6">
                  <c:v>82</c:v>
                </c:pt>
                <c:pt idx="7">
                  <c:v>85</c:v>
                </c:pt>
                <c:pt idx="8">
                  <c:v>93</c:v>
                </c:pt>
                <c:pt idx="9">
                  <c:v>95</c:v>
                </c:pt>
                <c:pt idx="10">
                  <c:v>95</c:v>
                </c:pt>
                <c:pt idx="11">
                  <c:v>94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'2_Proporcion_niños_menores1_1'!$A$13</c:f>
              <c:strCache>
                <c:ptCount val="1"/>
                <c:pt idx="0">
                  <c:v>[04.03.0.2] % Niños con vacunac Neumococo de acuerdo con su edad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'2_Proporcion_niños_menores1_1'!$B$8:$M$8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f>'2_Proporcion_niños_menores1_1'!$B$13:$M$13</c:f>
              <c:numCache>
                <c:formatCode>0</c:formatCode>
                <c:ptCount val="12"/>
                <c:pt idx="0">
                  <c:v>30</c:v>
                </c:pt>
                <c:pt idx="1">
                  <c:v>31</c:v>
                </c:pt>
                <c:pt idx="2">
                  <c:v>34</c:v>
                </c:pt>
                <c:pt idx="3">
                  <c:v>35</c:v>
                </c:pt>
                <c:pt idx="4">
                  <c:v>37</c:v>
                </c:pt>
                <c:pt idx="5">
                  <c:v>38</c:v>
                </c:pt>
                <c:pt idx="6">
                  <c:v>39</c:v>
                </c:pt>
                <c:pt idx="7">
                  <c:v>43</c:v>
                </c:pt>
                <c:pt idx="8">
                  <c:v>45</c:v>
                </c:pt>
                <c:pt idx="9">
                  <c:v>46</c:v>
                </c:pt>
                <c:pt idx="10">
                  <c:v>45</c:v>
                </c:pt>
                <c:pt idx="11">
                  <c:v>45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'2_Proporcion_niños_menores1_1'!$A$14</c:f>
              <c:strCache>
                <c:ptCount val="1"/>
                <c:pt idx="0">
                  <c:v>[04.10.0.2] % Niños con criterios FED (5 criterios)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'2_Proporcion_niños_menores1_1'!$B$8:$M$8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f>'2_Proporcion_niños_menores1_1'!$B$14:$M$14</c:f>
              <c:numCache>
                <c:formatCode>0</c:formatCode>
                <c:ptCount val="12"/>
                <c:pt idx="0">
                  <c:v>4</c:v>
                </c:pt>
                <c:pt idx="1">
                  <c:v>7</c:v>
                </c:pt>
                <c:pt idx="2">
                  <c:v>7</c:v>
                </c:pt>
                <c:pt idx="3">
                  <c:v>10</c:v>
                </c:pt>
                <c:pt idx="4">
                  <c:v>12</c:v>
                </c:pt>
                <c:pt idx="5">
                  <c:v>13</c:v>
                </c:pt>
                <c:pt idx="6">
                  <c:v>17</c:v>
                </c:pt>
                <c:pt idx="7">
                  <c:v>19</c:v>
                </c:pt>
                <c:pt idx="8">
                  <c:v>24</c:v>
                </c:pt>
                <c:pt idx="9">
                  <c:v>27</c:v>
                </c:pt>
                <c:pt idx="10">
                  <c:v>26</c:v>
                </c:pt>
                <c:pt idx="11">
                  <c:v>23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5770328"/>
        <c:axId val="245771504"/>
      </c:lineChart>
      <c:catAx>
        <c:axId val="245770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45771504"/>
        <c:crosses val="autoZero"/>
        <c:auto val="1"/>
        <c:lblAlgn val="ctr"/>
        <c:lblOffset val="100"/>
        <c:noMultiLvlLbl val="0"/>
      </c:catAx>
      <c:valAx>
        <c:axId val="24577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45770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'3_Número_de_menores_de_12_m_1'!$A$9</c:f>
              <c:strCache>
                <c:ptCount val="1"/>
                <c:pt idx="0">
                  <c:v>[00.01] Número de niños (f_nacim --&gt; 36 meses)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'3_Número_de_menores_de_12_m_1'!$B$8:$M$8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f>'3_Número_de_menores_de_12_m_1'!$B$9:$M$9</c:f>
              <c:numCache>
                <c:formatCode>0</c:formatCode>
                <c:ptCount val="12"/>
                <c:pt idx="0">
                  <c:v>1092</c:v>
                </c:pt>
                <c:pt idx="1">
                  <c:v>1075</c:v>
                </c:pt>
                <c:pt idx="2">
                  <c:v>1045</c:v>
                </c:pt>
                <c:pt idx="3">
                  <c:v>982</c:v>
                </c:pt>
                <c:pt idx="4">
                  <c:v>949</c:v>
                </c:pt>
                <c:pt idx="5">
                  <c:v>884</c:v>
                </c:pt>
                <c:pt idx="6">
                  <c:v>829</c:v>
                </c:pt>
                <c:pt idx="7">
                  <c:v>733</c:v>
                </c:pt>
                <c:pt idx="8">
                  <c:v>645</c:v>
                </c:pt>
                <c:pt idx="9">
                  <c:v>546</c:v>
                </c:pt>
                <c:pt idx="10">
                  <c:v>488</c:v>
                </c:pt>
                <c:pt idx="11">
                  <c:v>424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'3_Número_de_menores_de_12_m_1'!$A$10</c:f>
              <c:strCache>
                <c:ptCount val="1"/>
                <c:pt idx="0">
                  <c:v>[04.10.0.1] Niños con criterios FED (5 criterios)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'3_Número_de_menores_de_12_m_1'!$B$8:$M$8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f>'3_Número_de_menores_de_12_m_1'!$B$10:$M$10</c:f>
              <c:numCache>
                <c:formatCode>0</c:formatCode>
                <c:ptCount val="12"/>
                <c:pt idx="0">
                  <c:v>48</c:v>
                </c:pt>
                <c:pt idx="1">
                  <c:v>77</c:v>
                </c:pt>
                <c:pt idx="2">
                  <c:v>78</c:v>
                </c:pt>
                <c:pt idx="3">
                  <c:v>97</c:v>
                </c:pt>
                <c:pt idx="4">
                  <c:v>112</c:v>
                </c:pt>
                <c:pt idx="5">
                  <c:v>115</c:v>
                </c:pt>
                <c:pt idx="6">
                  <c:v>141</c:v>
                </c:pt>
                <c:pt idx="7">
                  <c:v>137</c:v>
                </c:pt>
                <c:pt idx="8">
                  <c:v>156</c:v>
                </c:pt>
                <c:pt idx="9">
                  <c:v>145</c:v>
                </c:pt>
                <c:pt idx="10">
                  <c:v>125</c:v>
                </c:pt>
                <c:pt idx="11">
                  <c:v>99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5312896"/>
        <c:axId val="215313288"/>
      </c:lineChart>
      <c:catAx>
        <c:axId val="21531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15313288"/>
        <c:crosses val="autoZero"/>
        <c:auto val="1"/>
        <c:lblAlgn val="ctr"/>
        <c:lblOffset val="100"/>
        <c:noMultiLvlLbl val="0"/>
      </c:catAx>
      <c:valAx>
        <c:axId val="215313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1531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'1_N_Gestantes_con_paquete1'!$A$9</c:f>
              <c:strCache>
                <c:ptCount val="1"/>
                <c:pt idx="0">
                  <c:v>[00.02] Partos observados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'1_N_Gestantes_con_paquete1'!$B$8:$M$8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f>'1_N_Gestantes_con_paquete1'!$B$9:$M$9</c:f>
              <c:numCache>
                <c:formatCode>0</c:formatCode>
                <c:ptCount val="12"/>
                <c:pt idx="0">
                  <c:v>50</c:v>
                </c:pt>
                <c:pt idx="1">
                  <c:v>58</c:v>
                </c:pt>
                <c:pt idx="2">
                  <c:v>57</c:v>
                </c:pt>
                <c:pt idx="3">
                  <c:v>73</c:v>
                </c:pt>
                <c:pt idx="4">
                  <c:v>88</c:v>
                </c:pt>
                <c:pt idx="5">
                  <c:v>65</c:v>
                </c:pt>
                <c:pt idx="6">
                  <c:v>40</c:v>
                </c:pt>
                <c:pt idx="7">
                  <c:v>34</c:v>
                </c:pt>
                <c:pt idx="8">
                  <c:v>58</c:v>
                </c:pt>
                <c:pt idx="9">
                  <c:v>70</c:v>
                </c:pt>
                <c:pt idx="10">
                  <c:v>58</c:v>
                </c:pt>
                <c:pt idx="11">
                  <c:v>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'1_N_Gestantes_con_paquete1'!$A$10</c:f>
              <c:strCache>
                <c:ptCount val="1"/>
                <c:pt idx="0">
                  <c:v>[05.04.1] # Gestantes (c/parto) c/ 4 atenciones con Supl Hierro y Ac. fólico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'1_N_Gestantes_con_paquete1'!$B$8:$M$8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f>'1_N_Gestantes_con_paquete1'!$B$10:$M$10</c:f>
              <c:numCache>
                <c:formatCode>0</c:formatCode>
                <c:ptCount val="12"/>
                <c:pt idx="0">
                  <c:v>36</c:v>
                </c:pt>
                <c:pt idx="1">
                  <c:v>42</c:v>
                </c:pt>
                <c:pt idx="2">
                  <c:v>46</c:v>
                </c:pt>
                <c:pt idx="3">
                  <c:v>55</c:v>
                </c:pt>
                <c:pt idx="4">
                  <c:v>63</c:v>
                </c:pt>
                <c:pt idx="5">
                  <c:v>53</c:v>
                </c:pt>
                <c:pt idx="6">
                  <c:v>29</c:v>
                </c:pt>
                <c:pt idx="7">
                  <c:v>28</c:v>
                </c:pt>
                <c:pt idx="8">
                  <c:v>34</c:v>
                </c:pt>
                <c:pt idx="9">
                  <c:v>34</c:v>
                </c:pt>
                <c:pt idx="10">
                  <c:v>23</c:v>
                </c:pt>
                <c:pt idx="11">
                  <c:v>15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'1_N_Gestantes_con_paquete1'!$A$11</c:f>
              <c:strCache>
                <c:ptCount val="1"/>
                <c:pt idx="0">
                  <c:v>[05.17.1] #Gest (c/parto) c/4 atenciones Supl de Fe y Ac fólico &amp; c/4 pruebas en el 1er trimestre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'1_N_Gestantes_con_paquete1'!$B$8:$M$8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f>'1_N_Gestantes_con_paquete1'!$B$11:$M$11</c:f>
              <c:numCache>
                <c:formatCode>0</c:formatCode>
                <c:ptCount val="12"/>
                <c:pt idx="0">
                  <c:v>14</c:v>
                </c:pt>
                <c:pt idx="1">
                  <c:v>17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9</c:v>
                </c:pt>
                <c:pt idx="6">
                  <c:v>10</c:v>
                </c:pt>
                <c:pt idx="7">
                  <c:v>14</c:v>
                </c:pt>
                <c:pt idx="8">
                  <c:v>19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'1_N_Gestantes_con_paquete1'!$A$12</c:f>
              <c:strCache>
                <c:ptCount val="1"/>
                <c:pt idx="0">
                  <c:v>[05.03.1] #Gestantes c/ 4 atenciones con Supl de Hierro y Supl de A Fólico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'1_N_Gestantes_con_paquete1'!$B$8:$M$8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f>'1_N_Gestantes_con_paquete1'!$B$12:$M$12</c:f>
              <c:numCache>
                <c:formatCode>0</c:formatCode>
                <c:ptCount val="12"/>
                <c:pt idx="0">
                  <c:v>49</c:v>
                </c:pt>
                <c:pt idx="1">
                  <c:v>50</c:v>
                </c:pt>
                <c:pt idx="2">
                  <c:v>62</c:v>
                </c:pt>
                <c:pt idx="3">
                  <c:v>67</c:v>
                </c:pt>
                <c:pt idx="4">
                  <c:v>72</c:v>
                </c:pt>
                <c:pt idx="5">
                  <c:v>69</c:v>
                </c:pt>
                <c:pt idx="6">
                  <c:v>68</c:v>
                </c:pt>
                <c:pt idx="7">
                  <c:v>55</c:v>
                </c:pt>
                <c:pt idx="8">
                  <c:v>44</c:v>
                </c:pt>
                <c:pt idx="9">
                  <c:v>41</c:v>
                </c:pt>
                <c:pt idx="10">
                  <c:v>33</c:v>
                </c:pt>
                <c:pt idx="11">
                  <c:v>32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'1_N_Gestantes_con_paquete1'!$A$13</c:f>
              <c:strCache>
                <c:ptCount val="1"/>
                <c:pt idx="0">
                  <c:v>[05.12.1] # Gest c/4 pruebas en el 1er trimestre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'1_N_Gestantes_con_paquete1'!$B$8:$M$8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f>'1_N_Gestantes_con_paquete1'!$B$13:$M$13</c:f>
              <c:numCache>
                <c:formatCode>0</c:formatCode>
                <c:ptCount val="12"/>
                <c:pt idx="0">
                  <c:v>26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23</c:v>
                </c:pt>
                <c:pt idx="5">
                  <c:v>17</c:v>
                </c:pt>
                <c:pt idx="6">
                  <c:v>18</c:v>
                </c:pt>
                <c:pt idx="7">
                  <c:v>29</c:v>
                </c:pt>
                <c:pt idx="8">
                  <c:v>31</c:v>
                </c:pt>
                <c:pt idx="9">
                  <c:v>34</c:v>
                </c:pt>
                <c:pt idx="10">
                  <c:v>40</c:v>
                </c:pt>
                <c:pt idx="11">
                  <c:v>45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5772288"/>
        <c:axId val="245766016"/>
      </c:lineChart>
      <c:catAx>
        <c:axId val="24577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45766016"/>
        <c:crosses val="autoZero"/>
        <c:auto val="1"/>
        <c:lblAlgn val="ctr"/>
        <c:lblOffset val="100"/>
        <c:noMultiLvlLbl val="0"/>
      </c:catAx>
      <c:valAx>
        <c:axId val="24576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45772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'3_Proporción_de_Gestantes_c1'!$A$9</c:f>
              <c:strCache>
                <c:ptCount val="1"/>
                <c:pt idx="0">
                  <c:v>[05.04.2] prop Gest (c/parto) c/ 4 atenciones con Supl Hierro y Ac. fólico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'3_Proporción_de_Gestantes_c1'!$B$8:$M$8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f>'3_Proporción_de_Gestantes_c1'!$B$9:$M$9</c:f>
              <c:numCache>
                <c:formatCode>0</c:formatCode>
                <c:ptCount val="12"/>
                <c:pt idx="0">
                  <c:v>72</c:v>
                </c:pt>
                <c:pt idx="1">
                  <c:v>72</c:v>
                </c:pt>
                <c:pt idx="2">
                  <c:v>81</c:v>
                </c:pt>
                <c:pt idx="3">
                  <c:v>75</c:v>
                </c:pt>
                <c:pt idx="4">
                  <c:v>72</c:v>
                </c:pt>
                <c:pt idx="5">
                  <c:v>82</c:v>
                </c:pt>
                <c:pt idx="6">
                  <c:v>73</c:v>
                </c:pt>
                <c:pt idx="7">
                  <c:v>82</c:v>
                </c:pt>
                <c:pt idx="8">
                  <c:v>59</c:v>
                </c:pt>
                <c:pt idx="9">
                  <c:v>49</c:v>
                </c:pt>
                <c:pt idx="10">
                  <c:v>40</c:v>
                </c:pt>
                <c:pt idx="11">
                  <c:v>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'3_Proporción_de_Gestantes_c1'!$A$10</c:f>
              <c:strCache>
                <c:ptCount val="1"/>
                <c:pt idx="0">
                  <c:v>[05.17.2] prop Gest (c/parto) c/4 atenciones Supl de Fe y Ac fólico &amp; c/4 pruebas en el 1er trimestre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'3_Proporción_de_Gestantes_c1'!$B$8:$M$8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f>'3_Proporción_de_Gestantes_c1'!$B$10:$M$10</c:f>
              <c:numCache>
                <c:formatCode>0</c:formatCode>
                <c:ptCount val="12"/>
                <c:pt idx="0">
                  <c:v>28</c:v>
                </c:pt>
                <c:pt idx="1">
                  <c:v>29</c:v>
                </c:pt>
                <c:pt idx="2">
                  <c:v>32</c:v>
                </c:pt>
                <c:pt idx="3">
                  <c:v>25</c:v>
                </c:pt>
                <c:pt idx="4">
                  <c:v>20</c:v>
                </c:pt>
                <c:pt idx="5">
                  <c:v>14</c:v>
                </c:pt>
                <c:pt idx="6">
                  <c:v>25</c:v>
                </c:pt>
                <c:pt idx="7">
                  <c:v>41</c:v>
                </c:pt>
                <c:pt idx="8">
                  <c:v>33</c:v>
                </c:pt>
                <c:pt idx="9">
                  <c:v>27</c:v>
                </c:pt>
                <c:pt idx="10">
                  <c:v>28</c:v>
                </c:pt>
                <c:pt idx="11">
                  <c:v>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'3_Proporción_de_Gestantes_c1'!$A$11</c:f>
              <c:strCache>
                <c:ptCount val="1"/>
                <c:pt idx="0">
                  <c:v>[05.13.2] prop Gest (c/parto) c/4 pruebas en el 1er trimestre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'3_Proporción_de_Gestantes_c1'!$B$8:$M$8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f>'3_Proporción_de_Gestantes_c1'!$B$11:$M$11</c:f>
              <c:numCache>
                <c:formatCode>0</c:formatCode>
                <c:ptCount val="12"/>
                <c:pt idx="0">
                  <c:v>32</c:v>
                </c:pt>
                <c:pt idx="1">
                  <c:v>31</c:v>
                </c:pt>
                <c:pt idx="2">
                  <c:v>33</c:v>
                </c:pt>
                <c:pt idx="3">
                  <c:v>26</c:v>
                </c:pt>
                <c:pt idx="4">
                  <c:v>23</c:v>
                </c:pt>
                <c:pt idx="5">
                  <c:v>15</c:v>
                </c:pt>
                <c:pt idx="6">
                  <c:v>25</c:v>
                </c:pt>
                <c:pt idx="7">
                  <c:v>44</c:v>
                </c:pt>
                <c:pt idx="8">
                  <c:v>41</c:v>
                </c:pt>
                <c:pt idx="9">
                  <c:v>34</c:v>
                </c:pt>
                <c:pt idx="10">
                  <c:v>53</c:v>
                </c:pt>
                <c:pt idx="11">
                  <c:v>62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4761264"/>
        <c:axId val="244762048"/>
      </c:lineChart>
      <c:catAx>
        <c:axId val="24476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44762048"/>
        <c:crosses val="autoZero"/>
        <c:auto val="1"/>
        <c:lblAlgn val="ctr"/>
        <c:lblOffset val="100"/>
        <c:noMultiLvlLbl val="0"/>
      </c:catAx>
      <c:valAx>
        <c:axId val="24476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4476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'2_Número_de_Gestantes_con_P1'!$A$9</c:f>
              <c:strCache>
                <c:ptCount val="1"/>
                <c:pt idx="0">
                  <c:v>[00.02] Partos observados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'2_Número_de_Gestantes_con_P1'!$B$8:$M$8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f>'2_Número_de_Gestantes_con_P1'!$B$9:$M$9</c:f>
              <c:numCache>
                <c:formatCode>0</c:formatCode>
                <c:ptCount val="12"/>
                <c:pt idx="0">
                  <c:v>50</c:v>
                </c:pt>
                <c:pt idx="1">
                  <c:v>58</c:v>
                </c:pt>
                <c:pt idx="2">
                  <c:v>57</c:v>
                </c:pt>
                <c:pt idx="3">
                  <c:v>73</c:v>
                </c:pt>
                <c:pt idx="4">
                  <c:v>88</c:v>
                </c:pt>
                <c:pt idx="5">
                  <c:v>65</c:v>
                </c:pt>
                <c:pt idx="6">
                  <c:v>40</c:v>
                </c:pt>
                <c:pt idx="7">
                  <c:v>34</c:v>
                </c:pt>
                <c:pt idx="8">
                  <c:v>58</c:v>
                </c:pt>
                <c:pt idx="9">
                  <c:v>70</c:v>
                </c:pt>
                <c:pt idx="10">
                  <c:v>58</c:v>
                </c:pt>
                <c:pt idx="11">
                  <c:v>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'2_Número_de_Gestantes_con_P1'!$A$10</c:f>
              <c:strCache>
                <c:ptCount val="1"/>
                <c:pt idx="0">
                  <c:v>[05.17.1] #Gest (c/parto) c/4 atenciones Supl de Fe y Ac fólico &amp; c/4 pruebas en el 1er trimestre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'2_Número_de_Gestantes_con_P1'!$B$8:$M$8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f>'2_Número_de_Gestantes_con_P1'!$B$10:$M$10</c:f>
              <c:numCache>
                <c:formatCode>0</c:formatCode>
                <c:ptCount val="12"/>
                <c:pt idx="0">
                  <c:v>14</c:v>
                </c:pt>
                <c:pt idx="1">
                  <c:v>17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9</c:v>
                </c:pt>
                <c:pt idx="6">
                  <c:v>10</c:v>
                </c:pt>
                <c:pt idx="7">
                  <c:v>14</c:v>
                </c:pt>
                <c:pt idx="8">
                  <c:v>19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7831088"/>
        <c:axId val="237833440"/>
      </c:lineChart>
      <c:catAx>
        <c:axId val="23783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37833440"/>
        <c:crosses val="autoZero"/>
        <c:auto val="1"/>
        <c:lblAlgn val="ctr"/>
        <c:lblOffset val="100"/>
        <c:noMultiLvlLbl val="0"/>
      </c:catAx>
      <c:valAx>
        <c:axId val="23783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3783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'4_Proporción_de_Gestantes_c1'!$A$9</c:f>
              <c:strCache>
                <c:ptCount val="1"/>
                <c:pt idx="0">
                  <c:v>[05.17.2] prop Gest (c/parto) c/4 atenciones Supl de Fe y Ac fólico &amp; c/4 pruebas en el 1er trimestre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'4_Proporción_de_Gestantes_c1'!$B$8:$M$8</c:f>
              <c:strCache>
                <c:ptCount val="12"/>
                <c:pt idx="0">
                  <c:v>201601</c:v>
                </c:pt>
                <c:pt idx="1">
                  <c:v>201602</c:v>
                </c:pt>
                <c:pt idx="2">
                  <c:v>201603</c:v>
                </c:pt>
                <c:pt idx="3">
                  <c:v>201604</c:v>
                </c:pt>
                <c:pt idx="4">
                  <c:v>201605</c:v>
                </c:pt>
                <c:pt idx="5">
                  <c:v>201606</c:v>
                </c:pt>
                <c:pt idx="6">
                  <c:v>201607</c:v>
                </c:pt>
                <c:pt idx="7">
                  <c:v>201608</c:v>
                </c:pt>
                <c:pt idx="8">
                  <c:v>201609</c:v>
                </c:pt>
                <c:pt idx="9">
                  <c:v>201610</c:v>
                </c:pt>
                <c:pt idx="10">
                  <c:v>201611</c:v>
                </c:pt>
                <c:pt idx="11">
                  <c:v>201612</c:v>
                </c:pt>
              </c:strCache>
            </c:strRef>
          </c:cat>
          <c:val>
            <c:numRef>
              <c:f>'4_Proporción_de_Gestantes_c1'!$B$9:$M$9</c:f>
              <c:numCache>
                <c:formatCode>0</c:formatCode>
                <c:ptCount val="12"/>
                <c:pt idx="0">
                  <c:v>28</c:v>
                </c:pt>
                <c:pt idx="1">
                  <c:v>29</c:v>
                </c:pt>
                <c:pt idx="2">
                  <c:v>32</c:v>
                </c:pt>
                <c:pt idx="3">
                  <c:v>25</c:v>
                </c:pt>
                <c:pt idx="4">
                  <c:v>20</c:v>
                </c:pt>
                <c:pt idx="5">
                  <c:v>14</c:v>
                </c:pt>
                <c:pt idx="6">
                  <c:v>25</c:v>
                </c:pt>
                <c:pt idx="7">
                  <c:v>41</c:v>
                </c:pt>
                <c:pt idx="8">
                  <c:v>33</c:v>
                </c:pt>
                <c:pt idx="9">
                  <c:v>27</c:v>
                </c:pt>
                <c:pt idx="10">
                  <c:v>28</c:v>
                </c:pt>
                <c:pt idx="11">
                  <c:v>27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5280296"/>
        <c:axId val="215279120"/>
      </c:lineChart>
      <c:catAx>
        <c:axId val="215280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15279120"/>
        <c:crosses val="autoZero"/>
        <c:auto val="1"/>
        <c:lblAlgn val="ctr"/>
        <c:lblOffset val="100"/>
        <c:noMultiLvlLbl val="0"/>
      </c:catAx>
      <c:valAx>
        <c:axId val="21527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15280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258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748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51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87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05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9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056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20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825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90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10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DA6E9-D5D9-4AC0-9EF6-FC2E53F8B7E4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89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SII-14: Implementación Regional de Herramientas para el Seguimiento de Compromisos de Gestión y Metas de Cobertura</a:t>
            </a:r>
            <a:endParaRPr lang="es-ES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74071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endParaRPr lang="es-ES" dirty="0"/>
          </a:p>
          <a:p>
            <a:endParaRPr lang="es-ES" dirty="0"/>
          </a:p>
          <a:p>
            <a:r>
              <a:rPr lang="es-ES" dirty="0" smtClean="0"/>
              <a:t>Año 2017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0" y="1122363"/>
            <a:ext cx="36322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9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1850" y="2618510"/>
            <a:ext cx="10515600" cy="884093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/>
              <a:t>Información de Metas de Cobertura</a:t>
            </a:r>
          </a:p>
        </p:txBody>
      </p:sp>
    </p:spTree>
    <p:extLst>
      <p:ext uri="{BB962C8B-B14F-4D97-AF65-F5344CB8AC3E}">
        <p14:creationId xmlns:p14="http://schemas.microsoft.com/office/powerpoint/2010/main" val="28832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1674"/>
          </a:xfrm>
        </p:spPr>
        <p:txBody>
          <a:bodyPr>
            <a:noAutofit/>
          </a:bodyPr>
          <a:lstStyle/>
          <a:p>
            <a:pPr algn="ctr"/>
            <a:r>
              <a:rPr lang="es-ES" sz="2000" b="1" dirty="0" smtClean="0"/>
              <a:t>Tumbes: Número de Niñas y Niños &lt; de 1 año con CRED, Vacuna Rotavirus y Neumococo, MMN y DNI </a:t>
            </a:r>
            <a:br>
              <a:rPr lang="es-ES" sz="2000" b="1" dirty="0" smtClean="0"/>
            </a:br>
            <a:r>
              <a:rPr lang="es-ES" sz="2000" b="1" dirty="0" smtClean="0"/>
              <a:t>Ámbito FED –Región </a:t>
            </a:r>
            <a:r>
              <a:rPr lang="es-ES" sz="2000" b="1" dirty="0" smtClean="0"/>
              <a:t>Tumbes – Año 2016</a:t>
            </a:r>
            <a:endParaRPr lang="es-ES" sz="2000" dirty="0"/>
          </a:p>
        </p:txBody>
      </p:sp>
      <p:sp>
        <p:nvSpPr>
          <p:cNvPr id="6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</a:t>
            </a:r>
            <a:r>
              <a:rPr lang="es-ES" sz="900" b="1" dirty="0" smtClean="0">
                <a:solidFill>
                  <a:srgbClr val="002060"/>
                </a:solidFill>
              </a:rPr>
              <a:t>2016 </a:t>
            </a:r>
            <a:endParaRPr lang="es-ES" sz="900" b="1" dirty="0">
              <a:solidFill>
                <a:srgbClr val="002060"/>
              </a:solidFill>
            </a:endParaRPr>
          </a:p>
          <a:p>
            <a:r>
              <a:rPr lang="es-ES" sz="900" b="1" dirty="0">
                <a:solidFill>
                  <a:srgbClr val="002060"/>
                </a:solidFill>
              </a:rPr>
              <a:t>Cubo: </a:t>
            </a:r>
            <a:r>
              <a:rPr lang="es-ES" sz="900" b="1" dirty="0" smtClean="0">
                <a:solidFill>
                  <a:srgbClr val="002060"/>
                </a:solidFill>
              </a:rPr>
              <a:t>05Infant_201612v4</a:t>
            </a:r>
            <a:endParaRPr lang="es-ES" sz="900" b="1" dirty="0">
              <a:solidFill>
                <a:srgbClr val="002060"/>
              </a:solidFill>
            </a:endParaRPr>
          </a:p>
          <a:p>
            <a:r>
              <a:rPr lang="es-ES" sz="900" b="1" dirty="0">
                <a:solidFill>
                  <a:srgbClr val="002060"/>
                </a:solidFill>
              </a:rPr>
              <a:t>Procesado: </a:t>
            </a:r>
            <a:r>
              <a:rPr lang="es-ES" sz="900" b="1" dirty="0" smtClean="0">
                <a:solidFill>
                  <a:srgbClr val="002060"/>
                </a:solidFill>
              </a:rPr>
              <a:t>Marzo 2017</a:t>
            </a:r>
            <a:endParaRPr lang="es-ES" sz="9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1696903"/>
              </p:ext>
            </p:extLst>
          </p:nvPr>
        </p:nvGraphicFramePr>
        <p:xfrm>
          <a:off x="374073" y="1066800"/>
          <a:ext cx="11388436" cy="4907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15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12800" y="365126"/>
            <a:ext cx="10515600" cy="601230"/>
          </a:xfrm>
        </p:spPr>
        <p:txBody>
          <a:bodyPr>
            <a:noAutofit/>
          </a:bodyPr>
          <a:lstStyle/>
          <a:p>
            <a:pPr algn="ctr"/>
            <a:r>
              <a:rPr lang="es-ES" sz="2000" b="1" dirty="0" smtClean="0"/>
              <a:t>Tumbes: Proporción Número de Niñas y Niños &lt; de 1 año con CRED, Vacuna Rotavirus y Neumococo, MMN y DNI </a:t>
            </a:r>
            <a:br>
              <a:rPr lang="es-ES" sz="2000" b="1" dirty="0" smtClean="0"/>
            </a:br>
            <a:r>
              <a:rPr lang="es-ES" sz="2000" b="1" dirty="0" smtClean="0"/>
              <a:t>Ámbito FED –Región </a:t>
            </a:r>
            <a:r>
              <a:rPr lang="es-ES" sz="2000" b="1" dirty="0" smtClean="0"/>
              <a:t>Tumbes – Año 2016</a:t>
            </a:r>
            <a:endParaRPr lang="es-ES" sz="2000" dirty="0"/>
          </a:p>
        </p:txBody>
      </p:sp>
      <p:sp>
        <p:nvSpPr>
          <p:cNvPr id="6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2016 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Cubo: 05Infant_201612v4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Procesado: Marzo 2017</a:t>
            </a:r>
            <a:endParaRPr lang="es-ES" sz="9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2725485"/>
              </p:ext>
            </p:extLst>
          </p:nvPr>
        </p:nvGraphicFramePr>
        <p:xfrm>
          <a:off x="467591" y="1243012"/>
          <a:ext cx="11201400" cy="4833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54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1230"/>
          </a:xfrm>
        </p:spPr>
        <p:txBody>
          <a:bodyPr>
            <a:noAutofit/>
          </a:bodyPr>
          <a:lstStyle/>
          <a:p>
            <a:pPr algn="ctr"/>
            <a:r>
              <a:rPr lang="es-PE" sz="2400" b="1" dirty="0" smtClean="0">
                <a:solidFill>
                  <a:sysClr val="windowText" lastClr="000000"/>
                </a:solidFill>
              </a:rPr>
              <a:t>Tumbes </a:t>
            </a:r>
            <a:r>
              <a:rPr lang="es-PE" sz="2400" b="1" i="0" u="none" strike="noStrike" cap="none" baseline="0" dirty="0" smtClean="0">
                <a:solidFill>
                  <a:sysClr val="windowText" lastClr="000000"/>
                </a:solidFill>
                <a:effectLst/>
              </a:rPr>
              <a:t>: Número de menores de 12 meses afiliados al SIS de Distritos de quintiles 1 y 2, que reciben paquete </a:t>
            </a:r>
            <a:r>
              <a:rPr lang="es-PE" sz="2400" b="1" i="0" u="none" strike="noStrike" cap="none" baseline="0" dirty="0" smtClean="0">
                <a:solidFill>
                  <a:sysClr val="windowText" lastClr="000000"/>
                </a:solidFill>
                <a:effectLst/>
              </a:rPr>
              <a:t>completo – Año 2016</a:t>
            </a:r>
            <a:endParaRPr lang="es-ES" sz="2400" dirty="0"/>
          </a:p>
        </p:txBody>
      </p:sp>
      <p:sp>
        <p:nvSpPr>
          <p:cNvPr id="5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2016 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Cubo: 05Infant_201612v4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Procesado: Marzo 2017</a:t>
            </a:r>
            <a:endParaRPr lang="es-ES" sz="9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1016832"/>
              </p:ext>
            </p:extLst>
          </p:nvPr>
        </p:nvGraphicFramePr>
        <p:xfrm>
          <a:off x="519545" y="1101435"/>
          <a:ext cx="11253355" cy="4975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88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</p:spPr>
        <p:txBody>
          <a:bodyPr>
            <a:normAutofit/>
          </a:bodyPr>
          <a:lstStyle/>
          <a:p>
            <a:pPr algn="ctr"/>
            <a:r>
              <a:rPr lang="es-ES" sz="2000" b="1" dirty="0"/>
              <a:t>Número de Gestantes con paquete </a:t>
            </a:r>
            <a:br>
              <a:rPr lang="es-ES" sz="2000" b="1" dirty="0"/>
            </a:br>
            <a:r>
              <a:rPr lang="es-ES" sz="2000" b="1" dirty="0"/>
              <a:t>de atención integral </a:t>
            </a:r>
            <a:br>
              <a:rPr lang="es-ES" sz="2000" b="1" dirty="0"/>
            </a:br>
            <a:r>
              <a:rPr lang="es-ES" sz="2000" b="1" dirty="0"/>
              <a:t>Distrito quintil 1 y 2, departamento </a:t>
            </a:r>
            <a:r>
              <a:rPr lang="es-ES" sz="2000" b="1" dirty="0" smtClean="0"/>
              <a:t>Tumbes – Año 2016</a:t>
            </a:r>
            <a:endParaRPr lang="es-ES" sz="2000" b="1" dirty="0"/>
          </a:p>
        </p:txBody>
      </p:sp>
      <p:sp>
        <p:nvSpPr>
          <p:cNvPr id="5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</a:t>
            </a:r>
            <a:r>
              <a:rPr lang="es-ES" sz="900" b="1" dirty="0" smtClean="0">
                <a:solidFill>
                  <a:srgbClr val="002060"/>
                </a:solidFill>
              </a:rPr>
              <a:t>2016</a:t>
            </a:r>
            <a:r>
              <a:rPr lang="es-ES" sz="900" b="1" baseline="0" dirty="0" smtClean="0">
                <a:solidFill>
                  <a:srgbClr val="002060"/>
                </a:solidFill>
              </a:rPr>
              <a:t> </a:t>
            </a:r>
            <a:endParaRPr lang="es-ES" sz="900" b="1" baseline="0" dirty="0">
              <a:solidFill>
                <a:srgbClr val="002060"/>
              </a:solidFill>
            </a:endParaRPr>
          </a:p>
          <a:p>
            <a:r>
              <a:rPr lang="es-ES" sz="900" b="1" dirty="0">
                <a:solidFill>
                  <a:srgbClr val="002060"/>
                </a:solidFill>
              </a:rPr>
              <a:t>Cubo: </a:t>
            </a:r>
            <a:r>
              <a:rPr lang="es-ES" sz="900" b="1" dirty="0" smtClean="0">
                <a:solidFill>
                  <a:srgbClr val="002060"/>
                </a:solidFill>
              </a:rPr>
              <a:t>03gest02_apn_201612v1</a:t>
            </a:r>
          </a:p>
          <a:p>
            <a:r>
              <a:rPr lang="es-ES" sz="900" b="1" baseline="0" dirty="0" smtClean="0">
                <a:solidFill>
                  <a:srgbClr val="002060"/>
                </a:solidFill>
              </a:rPr>
              <a:t>Procesado</a:t>
            </a:r>
            <a:r>
              <a:rPr lang="es-ES" sz="900" b="1" baseline="0" dirty="0" smtClean="0">
                <a:solidFill>
                  <a:srgbClr val="002060"/>
                </a:solidFill>
              </a:rPr>
              <a:t>: </a:t>
            </a:r>
            <a:r>
              <a:rPr lang="es-ES" sz="900" b="1" baseline="0" dirty="0" smtClean="0">
                <a:solidFill>
                  <a:srgbClr val="002060"/>
                </a:solidFill>
              </a:rPr>
              <a:t>Marzo 2017</a:t>
            </a:r>
            <a:endParaRPr lang="es-ES" sz="9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86561"/>
              </p:ext>
            </p:extLst>
          </p:nvPr>
        </p:nvGraphicFramePr>
        <p:xfrm>
          <a:off x="614362" y="1404765"/>
          <a:ext cx="10963275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196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>
            <a:normAutofit/>
          </a:bodyPr>
          <a:lstStyle/>
          <a:p>
            <a:pPr algn="ctr"/>
            <a:r>
              <a:rPr lang="es-ES" sz="2000" b="1" dirty="0" smtClean="0"/>
              <a:t>Proporción de </a:t>
            </a:r>
            <a:r>
              <a:rPr lang="es-ES" sz="2000" b="1" dirty="0"/>
              <a:t>Gestantes con paquete </a:t>
            </a:r>
            <a:br>
              <a:rPr lang="es-ES" sz="2000" b="1" dirty="0"/>
            </a:br>
            <a:r>
              <a:rPr lang="es-ES" sz="2000" b="1" dirty="0"/>
              <a:t>de atención integral </a:t>
            </a:r>
            <a:br>
              <a:rPr lang="es-ES" sz="2000" b="1" dirty="0"/>
            </a:br>
            <a:r>
              <a:rPr lang="es-ES" sz="2000" b="1" dirty="0"/>
              <a:t>Distrito quintil 1 y 2, departamento </a:t>
            </a:r>
            <a:r>
              <a:rPr lang="es-ES" sz="2000" b="1" dirty="0" smtClean="0"/>
              <a:t>Tumbes – Año 2016</a:t>
            </a:r>
            <a:endParaRPr lang="es-ES" sz="2000" dirty="0"/>
          </a:p>
        </p:txBody>
      </p:sp>
      <p:sp>
        <p:nvSpPr>
          <p:cNvPr id="4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2016 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Cubo: 03gest02_apn_201612v1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Procesado: Marzo 2017</a:t>
            </a:r>
            <a:endParaRPr lang="es-ES" sz="9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510362"/>
              </p:ext>
            </p:extLst>
          </p:nvPr>
        </p:nvGraphicFramePr>
        <p:xfrm>
          <a:off x="600075" y="1447800"/>
          <a:ext cx="10991850" cy="4628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641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</p:spPr>
        <p:txBody>
          <a:bodyPr>
            <a:normAutofit/>
          </a:bodyPr>
          <a:lstStyle/>
          <a:p>
            <a:pPr algn="ctr"/>
            <a:r>
              <a:rPr lang="es-ES" sz="2000" b="1" dirty="0"/>
              <a:t>Número de Gestantes con </a:t>
            </a:r>
            <a:r>
              <a:rPr lang="es-ES" sz="2000" b="1" dirty="0" smtClean="0"/>
              <a:t>Parto con 4 Atenciones con Suplemento de Hierro y Acido Fólico y con 4 Pruebas en el Primer Trimestre </a:t>
            </a:r>
            <a:br>
              <a:rPr lang="es-ES" sz="2000" b="1" dirty="0" smtClean="0"/>
            </a:br>
            <a:r>
              <a:rPr lang="es-ES" sz="2000" b="1" dirty="0" smtClean="0"/>
              <a:t>Distrito </a:t>
            </a:r>
            <a:r>
              <a:rPr lang="es-ES" sz="2000" b="1" dirty="0"/>
              <a:t>quintil 1 y 2, departamento </a:t>
            </a:r>
            <a:r>
              <a:rPr lang="es-ES" sz="2000" b="1" dirty="0" smtClean="0"/>
              <a:t>Tumbes – Año 2016</a:t>
            </a:r>
            <a:endParaRPr lang="es-ES" sz="2000" b="1" dirty="0"/>
          </a:p>
        </p:txBody>
      </p:sp>
      <p:sp>
        <p:nvSpPr>
          <p:cNvPr id="5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2016 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Cubo: 03gest02_apn_201612v1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Procesado: Marzo 2017</a:t>
            </a:r>
            <a:endParaRPr lang="es-ES" sz="9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644293"/>
              </p:ext>
            </p:extLst>
          </p:nvPr>
        </p:nvGraphicFramePr>
        <p:xfrm>
          <a:off x="519544" y="1333499"/>
          <a:ext cx="11097491" cy="4743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459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>
            <a:normAutofit/>
          </a:bodyPr>
          <a:lstStyle/>
          <a:p>
            <a:pPr algn="ctr"/>
            <a:r>
              <a:rPr lang="es-ES" sz="2000" b="1" dirty="0" smtClean="0"/>
              <a:t>Proporción de </a:t>
            </a:r>
            <a:r>
              <a:rPr lang="es-ES" sz="2000" b="1" dirty="0"/>
              <a:t>Gestantes con Parto con 4 Atenciones con Suplemento de Hierro y Acido Fólico y con 4 Pruebas en el Primer Trimestre </a:t>
            </a:r>
            <a:br>
              <a:rPr lang="es-ES" sz="2000" b="1" dirty="0"/>
            </a:br>
            <a:r>
              <a:rPr lang="es-ES" sz="2000" b="1" dirty="0"/>
              <a:t>Distrito quintil 1 y 2, departamento </a:t>
            </a:r>
            <a:r>
              <a:rPr lang="es-ES" sz="2000" b="1" dirty="0" smtClean="0"/>
              <a:t>Tumbes – Año 2016</a:t>
            </a:r>
            <a:endParaRPr lang="es-ES" sz="2000" dirty="0"/>
          </a:p>
        </p:txBody>
      </p:sp>
      <p:sp>
        <p:nvSpPr>
          <p:cNvPr id="4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2016 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Cubo: 03gest02_apn_201612v1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Procesado: Marzo 2017</a:t>
            </a:r>
            <a:endParaRPr lang="es-ES" sz="9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1498846"/>
              </p:ext>
            </p:extLst>
          </p:nvPr>
        </p:nvGraphicFramePr>
        <p:xfrm>
          <a:off x="550718" y="1447800"/>
          <a:ext cx="11107882" cy="4628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84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228</Words>
  <Application>Microsoft Office PowerPoint</Application>
  <PresentationFormat>Panorámica</PresentationFormat>
  <Paragraphs>33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SII-14: Implementación Regional de Herramientas para el Seguimiento de Compromisos de Gestión y Metas de Cobertura</vt:lpstr>
      <vt:lpstr>Información de Metas de Cobertura</vt:lpstr>
      <vt:lpstr>Tumbes: Número de Niñas y Niños &lt; de 1 año con CRED, Vacuna Rotavirus y Neumococo, MMN y DNI  Ámbito FED –Región Tumbes – Año 2016</vt:lpstr>
      <vt:lpstr>Tumbes: Proporción Número de Niñas y Niños &lt; de 1 año con CRED, Vacuna Rotavirus y Neumococo, MMN y DNI  Ámbito FED –Región Tumbes – Año 2016</vt:lpstr>
      <vt:lpstr>Tumbes : Número de menores de 12 meses afiliados al SIS de Distritos de quintiles 1 y 2, que reciben paquete completo – Año 2016</vt:lpstr>
      <vt:lpstr>Número de Gestantes con paquete  de atención integral  Distrito quintil 1 y 2, departamento Tumbes – Año 2016</vt:lpstr>
      <vt:lpstr>Proporción de Gestantes con paquete  de atención integral  Distrito quintil 1 y 2, departamento Tumbes – Año 2016</vt:lpstr>
      <vt:lpstr>Número de Gestantes con Parto con 4 Atenciones con Suplemento de Hierro y Acido Fólico y con 4 Pruebas en el Primer Trimestre  Distrito quintil 1 y 2, departamento Tumbes – Año 2016</vt:lpstr>
      <vt:lpstr>Proporción de Gestantes con Parto con 4 Atenciones con Suplemento de Hierro y Acido Fólico y con 4 Pruebas en el Primer Trimestre  Distrito quintil 1 y 2, departamento Tumbes – Año 2016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SII-14: Implementación regional de herramientas para el seguimiento de compromisos de gestión y metas de cobertura</dc:title>
  <dc:creator>Edson Paolo Cornejo Carrillo</dc:creator>
  <cp:lastModifiedBy>Torres Fiestas, Robinson</cp:lastModifiedBy>
  <cp:revision>41</cp:revision>
  <dcterms:created xsi:type="dcterms:W3CDTF">2016-04-28T15:30:16Z</dcterms:created>
  <dcterms:modified xsi:type="dcterms:W3CDTF">2017-03-30T21:52:40Z</dcterms:modified>
</cp:coreProperties>
</file>