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5" r:id="rId6"/>
    <p:sldId id="264" r:id="rId7"/>
    <p:sldId id="258" r:id="rId8"/>
    <p:sldId id="266" r:id="rId9"/>
    <p:sldId id="267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81" d="100"/>
          <a:sy n="81" d="100"/>
        </p:scale>
        <p:origin x="-27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adistica\Desktop\reportes%20fed\Paquete_ni&#241;omenor1a&#241;o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adistica\Desktop\reportes%20fed\Proporcion_Paquete_ni&#241;omenor1a&#241;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adistica\Desktop\reportes%20fed\Nro_ni&#241;os_menores1a&#241;o_con_paquetecomplet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adistica\Desktop\reportes%20fed\1_N_Gestantes_con_paque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tadistica\Desktop\reportes%20fed\2_Proporcion_Gestantes_conPqueteComple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Paquete_niñomenor1año1!$A$9</c:f>
              <c:strCache>
                <c:ptCount val="1"/>
                <c:pt idx="0">
                  <c:v>Niños c/ Supl micronutrientes de acuerdo con su edad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Paquete_niñomenor1año1!$B$8:$O$8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Paquete_niñomenor1año1!$B$9:$O$9</c:f>
              <c:numCache>
                <c:formatCode>0</c:formatCode>
                <c:ptCount val="14"/>
                <c:pt idx="0">
                  <c:v>627</c:v>
                </c:pt>
                <c:pt idx="1">
                  <c:v>605</c:v>
                </c:pt>
                <c:pt idx="2">
                  <c:v>625</c:v>
                </c:pt>
                <c:pt idx="3">
                  <c:v>657</c:v>
                </c:pt>
                <c:pt idx="4">
                  <c:v>687</c:v>
                </c:pt>
                <c:pt idx="5">
                  <c:v>714</c:v>
                </c:pt>
                <c:pt idx="6">
                  <c:v>735</c:v>
                </c:pt>
                <c:pt idx="7">
                  <c:v>774</c:v>
                </c:pt>
                <c:pt idx="8">
                  <c:v>782</c:v>
                </c:pt>
                <c:pt idx="9">
                  <c:v>763</c:v>
                </c:pt>
                <c:pt idx="10">
                  <c:v>702</c:v>
                </c:pt>
                <c:pt idx="11">
                  <c:v>615</c:v>
                </c:pt>
                <c:pt idx="12">
                  <c:v>524</c:v>
                </c:pt>
                <c:pt idx="13">
                  <c:v>415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72E-4249-B7F1-D732F7ADE320}"/>
            </c:ext>
          </c:extLst>
        </c:ser>
        <c:ser>
          <c:idx val="1"/>
          <c:order val="1"/>
          <c:tx>
            <c:strRef>
              <c:f>Paquete_niñomenor1año1!$A$10</c:f>
              <c:strCache>
                <c:ptCount val="1"/>
                <c:pt idx="0">
                  <c:v>Niños c/ atenciones de CRED de acuerdo con su edad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Paquete_niñomenor1año1!$B$8:$O$8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Paquete_niñomenor1año1!$B$10:$O$10</c:f>
              <c:numCache>
                <c:formatCode>0</c:formatCode>
                <c:ptCount val="14"/>
                <c:pt idx="0">
                  <c:v>68</c:v>
                </c:pt>
                <c:pt idx="1">
                  <c:v>62</c:v>
                </c:pt>
                <c:pt idx="2">
                  <c:v>83</c:v>
                </c:pt>
                <c:pt idx="3">
                  <c:v>112</c:v>
                </c:pt>
                <c:pt idx="4">
                  <c:v>114</c:v>
                </c:pt>
                <c:pt idx="5">
                  <c:v>133</c:v>
                </c:pt>
                <c:pt idx="6">
                  <c:v>125</c:v>
                </c:pt>
                <c:pt idx="7">
                  <c:v>153</c:v>
                </c:pt>
                <c:pt idx="8">
                  <c:v>147</c:v>
                </c:pt>
                <c:pt idx="9">
                  <c:v>146</c:v>
                </c:pt>
                <c:pt idx="10">
                  <c:v>123</c:v>
                </c:pt>
                <c:pt idx="11">
                  <c:v>95</c:v>
                </c:pt>
                <c:pt idx="12">
                  <c:v>78</c:v>
                </c:pt>
                <c:pt idx="13">
                  <c:v>50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72E-4249-B7F1-D732F7ADE320}"/>
            </c:ext>
          </c:extLst>
        </c:ser>
        <c:ser>
          <c:idx val="2"/>
          <c:order val="2"/>
          <c:tx>
            <c:strRef>
              <c:f>Paquete_niñomenor1año1!$A$11</c:f>
              <c:strCache>
                <c:ptCount val="1"/>
                <c:pt idx="0">
                  <c:v>Niños c/vacuna Neumococo</c:v>
                </c:pt>
              </c:strCache>
            </c:strRef>
          </c:tx>
          <c:cat>
            <c:strRef>
              <c:f>Paquete_niñomenor1año1!$B$8:$O$8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Paquete_niñomenor1año1!$B$11:$O$11</c:f>
              <c:numCache>
                <c:formatCode>0</c:formatCode>
                <c:ptCount val="14"/>
                <c:pt idx="0">
                  <c:v>270</c:v>
                </c:pt>
                <c:pt idx="1">
                  <c:v>275</c:v>
                </c:pt>
                <c:pt idx="2">
                  <c:v>298</c:v>
                </c:pt>
                <c:pt idx="3">
                  <c:v>323</c:v>
                </c:pt>
                <c:pt idx="4">
                  <c:v>324</c:v>
                </c:pt>
                <c:pt idx="5">
                  <c:v>345</c:v>
                </c:pt>
                <c:pt idx="6">
                  <c:v>350</c:v>
                </c:pt>
                <c:pt idx="7">
                  <c:v>365</c:v>
                </c:pt>
                <c:pt idx="8">
                  <c:v>391</c:v>
                </c:pt>
                <c:pt idx="9">
                  <c:v>341</c:v>
                </c:pt>
                <c:pt idx="10">
                  <c:v>271</c:v>
                </c:pt>
                <c:pt idx="11">
                  <c:v>224</c:v>
                </c:pt>
                <c:pt idx="12">
                  <c:v>200</c:v>
                </c:pt>
                <c:pt idx="13">
                  <c:v>158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72E-4249-B7F1-D732F7ADE320}"/>
            </c:ext>
          </c:extLst>
        </c:ser>
        <c:ser>
          <c:idx val="3"/>
          <c:order val="3"/>
          <c:tx>
            <c:strRef>
              <c:f>Paquete_niñomenor1año1!$A$12</c:f>
              <c:strCache>
                <c:ptCount val="1"/>
                <c:pt idx="0">
                  <c:v>Niños c/vacuna Rotavirus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Paquete_niñomenor1año1!$B$8:$O$8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Paquete_niñomenor1año1!$B$12:$O$12</c:f>
              <c:numCache>
                <c:formatCode>0</c:formatCode>
                <c:ptCount val="14"/>
                <c:pt idx="0">
                  <c:v>269</c:v>
                </c:pt>
                <c:pt idx="1">
                  <c:v>274</c:v>
                </c:pt>
                <c:pt idx="2">
                  <c:v>296</c:v>
                </c:pt>
                <c:pt idx="3">
                  <c:v>321</c:v>
                </c:pt>
                <c:pt idx="4">
                  <c:v>323</c:v>
                </c:pt>
                <c:pt idx="5">
                  <c:v>344</c:v>
                </c:pt>
                <c:pt idx="6">
                  <c:v>352</c:v>
                </c:pt>
                <c:pt idx="7">
                  <c:v>363</c:v>
                </c:pt>
                <c:pt idx="8">
                  <c:v>389</c:v>
                </c:pt>
                <c:pt idx="9">
                  <c:v>347</c:v>
                </c:pt>
                <c:pt idx="10">
                  <c:v>277</c:v>
                </c:pt>
                <c:pt idx="11">
                  <c:v>229</c:v>
                </c:pt>
                <c:pt idx="12">
                  <c:v>206</c:v>
                </c:pt>
                <c:pt idx="13">
                  <c:v>164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72E-4249-B7F1-D732F7ADE320}"/>
            </c:ext>
          </c:extLst>
        </c:ser>
        <c:ser>
          <c:idx val="4"/>
          <c:order val="4"/>
          <c:tx>
            <c:strRef>
              <c:f>Paquete_niñomenor1año1!$A$13</c:f>
              <c:strCache>
                <c:ptCount val="1"/>
                <c:pt idx="0">
                  <c:v>Niños c/ Dni (Reniec)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Paquete_niñomenor1año1!$B$8:$O$8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Paquete_niñomenor1año1!$B$13:$O$13</c:f>
              <c:numCache>
                <c:formatCode>0</c:formatCode>
                <c:ptCount val="14"/>
                <c:pt idx="0">
                  <c:v>673</c:v>
                </c:pt>
                <c:pt idx="1">
                  <c:v>702</c:v>
                </c:pt>
                <c:pt idx="2">
                  <c:v>682</c:v>
                </c:pt>
                <c:pt idx="3">
                  <c:v>679</c:v>
                </c:pt>
                <c:pt idx="4">
                  <c:v>645</c:v>
                </c:pt>
                <c:pt idx="5">
                  <c:v>677</c:v>
                </c:pt>
                <c:pt idx="6">
                  <c:v>647</c:v>
                </c:pt>
                <c:pt idx="7">
                  <c:v>676</c:v>
                </c:pt>
                <c:pt idx="8">
                  <c:v>706</c:v>
                </c:pt>
                <c:pt idx="9">
                  <c:v>732</c:v>
                </c:pt>
                <c:pt idx="10">
                  <c:v>748</c:v>
                </c:pt>
                <c:pt idx="11">
                  <c:v>721</c:v>
                </c:pt>
                <c:pt idx="12">
                  <c:v>671</c:v>
                </c:pt>
                <c:pt idx="13">
                  <c:v>604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172E-4249-B7F1-D732F7ADE320}"/>
            </c:ext>
          </c:extLst>
        </c:ser>
        <c:ser>
          <c:idx val="5"/>
          <c:order val="5"/>
          <c:tx>
            <c:strRef>
              <c:f>Paquete_niñomenor1año1!$A$14</c:f>
              <c:strCache>
                <c:ptCount val="1"/>
                <c:pt idx="0">
                  <c:v>Niños con criterios FED (5 criterios)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Paquete_niñomenor1año1!$B$8:$O$8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Paquete_niñomenor1año1!$B$14:$O$14</c:f>
              <c:numCache>
                <c:formatCode>0</c:formatCode>
                <c:ptCount val="14"/>
                <c:pt idx="0">
                  <c:v>15</c:v>
                </c:pt>
                <c:pt idx="1">
                  <c:v>14</c:v>
                </c:pt>
                <c:pt idx="2">
                  <c:v>18</c:v>
                </c:pt>
                <c:pt idx="3">
                  <c:v>24</c:v>
                </c:pt>
                <c:pt idx="4">
                  <c:v>21</c:v>
                </c:pt>
                <c:pt idx="5">
                  <c:v>26</c:v>
                </c:pt>
                <c:pt idx="6">
                  <c:v>30</c:v>
                </c:pt>
                <c:pt idx="7">
                  <c:v>32</c:v>
                </c:pt>
                <c:pt idx="8">
                  <c:v>50</c:v>
                </c:pt>
                <c:pt idx="9">
                  <c:v>50</c:v>
                </c:pt>
                <c:pt idx="10">
                  <c:v>54</c:v>
                </c:pt>
                <c:pt idx="11">
                  <c:v>39</c:v>
                </c:pt>
                <c:pt idx="12">
                  <c:v>31</c:v>
                </c:pt>
                <c:pt idx="13">
                  <c:v>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172E-4249-B7F1-D732F7ADE3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041856"/>
        <c:axId val="34043392"/>
      </c:lineChart>
      <c:catAx>
        <c:axId val="34041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043392"/>
        <c:crosses val="autoZero"/>
        <c:auto val="1"/>
        <c:lblAlgn val="ctr"/>
        <c:lblOffset val="100"/>
        <c:noMultiLvlLbl val="0"/>
      </c:catAx>
      <c:valAx>
        <c:axId val="3404339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4041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Proporcion_Paquete_niñomeno1!$A$9</c:f>
              <c:strCache>
                <c:ptCount val="1"/>
                <c:pt idx="0">
                  <c:v>% Niños con Supl de micronutrientes de acuerdo con su edad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Proporcion_Paquete_niñomeno1!$B$8:$O$8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Proporcion_Paquete_niñomeno1!$B$9:$O$9</c:f>
              <c:numCache>
                <c:formatCode>0</c:formatCode>
                <c:ptCount val="14"/>
                <c:pt idx="0">
                  <c:v>62</c:v>
                </c:pt>
                <c:pt idx="1">
                  <c:v>60</c:v>
                </c:pt>
                <c:pt idx="2">
                  <c:v>62</c:v>
                </c:pt>
                <c:pt idx="3">
                  <c:v>64</c:v>
                </c:pt>
                <c:pt idx="4">
                  <c:v>67</c:v>
                </c:pt>
                <c:pt idx="5">
                  <c:v>68</c:v>
                </c:pt>
                <c:pt idx="6">
                  <c:v>71</c:v>
                </c:pt>
                <c:pt idx="7">
                  <c:v>73</c:v>
                </c:pt>
                <c:pt idx="8">
                  <c:v>74</c:v>
                </c:pt>
                <c:pt idx="9">
                  <c:v>72</c:v>
                </c:pt>
                <c:pt idx="10">
                  <c:v>70</c:v>
                </c:pt>
                <c:pt idx="11">
                  <c:v>65</c:v>
                </c:pt>
                <c:pt idx="12">
                  <c:v>59</c:v>
                </c:pt>
                <c:pt idx="13">
                  <c:v>51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6F9-4E38-AA9A-F77749168A1B}"/>
            </c:ext>
          </c:extLst>
        </c:ser>
        <c:ser>
          <c:idx val="1"/>
          <c:order val="1"/>
          <c:tx>
            <c:strRef>
              <c:f>Proporcion_Paquete_niñomeno1!$A$10</c:f>
              <c:strCache>
                <c:ptCount val="1"/>
                <c:pt idx="0">
                  <c:v>% Niños  con atenciones de CRED de acuerdo con su edad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Proporcion_Paquete_niñomeno1!$B$8:$O$8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Proporcion_Paquete_niñomeno1!$B$10:$O$10</c:f>
              <c:numCache>
                <c:formatCode>0</c:formatCode>
                <c:ptCount val="14"/>
                <c:pt idx="0">
                  <c:v>7</c:v>
                </c:pt>
                <c:pt idx="1">
                  <c:v>6</c:v>
                </c:pt>
                <c:pt idx="2">
                  <c:v>8</c:v>
                </c:pt>
                <c:pt idx="3">
                  <c:v>11</c:v>
                </c:pt>
                <c:pt idx="4">
                  <c:v>11</c:v>
                </c:pt>
                <c:pt idx="5">
                  <c:v>13</c:v>
                </c:pt>
                <c:pt idx="6">
                  <c:v>12</c:v>
                </c:pt>
                <c:pt idx="7">
                  <c:v>14</c:v>
                </c:pt>
                <c:pt idx="8">
                  <c:v>14</c:v>
                </c:pt>
                <c:pt idx="9">
                  <c:v>14</c:v>
                </c:pt>
                <c:pt idx="10">
                  <c:v>12</c:v>
                </c:pt>
                <c:pt idx="11">
                  <c:v>10</c:v>
                </c:pt>
                <c:pt idx="12">
                  <c:v>9</c:v>
                </c:pt>
                <c:pt idx="13">
                  <c:v>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6F9-4E38-AA9A-F77749168A1B}"/>
            </c:ext>
          </c:extLst>
        </c:ser>
        <c:ser>
          <c:idx val="2"/>
          <c:order val="2"/>
          <c:tx>
            <c:strRef>
              <c:f>Proporcion_Paquete_niñomeno1!$A$11</c:f>
              <c:strCache>
                <c:ptCount val="1"/>
                <c:pt idx="0">
                  <c:v>% Niños con vacunac Neumococo de acuerdo con su edad</c:v>
                </c:pt>
              </c:strCache>
            </c:strRef>
          </c:tx>
          <c:cat>
            <c:strRef>
              <c:f>Proporcion_Paquete_niñomeno1!$B$8:$O$8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Proporcion_Paquete_niñomeno1!$B$11:$O$11</c:f>
              <c:numCache>
                <c:formatCode>0</c:formatCode>
                <c:ptCount val="14"/>
                <c:pt idx="0">
                  <c:v>27</c:v>
                </c:pt>
                <c:pt idx="1">
                  <c:v>27</c:v>
                </c:pt>
                <c:pt idx="2">
                  <c:v>29</c:v>
                </c:pt>
                <c:pt idx="3">
                  <c:v>32</c:v>
                </c:pt>
                <c:pt idx="4">
                  <c:v>31</c:v>
                </c:pt>
                <c:pt idx="5">
                  <c:v>33</c:v>
                </c:pt>
                <c:pt idx="6">
                  <c:v>34</c:v>
                </c:pt>
                <c:pt idx="7">
                  <c:v>35</c:v>
                </c:pt>
                <c:pt idx="8">
                  <c:v>37</c:v>
                </c:pt>
                <c:pt idx="9">
                  <c:v>32</c:v>
                </c:pt>
                <c:pt idx="10">
                  <c:v>27</c:v>
                </c:pt>
                <c:pt idx="11">
                  <c:v>24</c:v>
                </c:pt>
                <c:pt idx="12">
                  <c:v>23</c:v>
                </c:pt>
                <c:pt idx="13">
                  <c:v>20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6F9-4E38-AA9A-F77749168A1B}"/>
            </c:ext>
          </c:extLst>
        </c:ser>
        <c:ser>
          <c:idx val="3"/>
          <c:order val="3"/>
          <c:tx>
            <c:strRef>
              <c:f>Proporcion_Paquete_niñomeno1!$A$12</c:f>
              <c:strCache>
                <c:ptCount val="1"/>
                <c:pt idx="0">
                  <c:v>% Niños con vacunac Rotavirus de acuerdo con su edad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Proporcion_Paquete_niñomeno1!$B$8:$O$8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Proporcion_Paquete_niñomeno1!$B$12:$O$12</c:f>
              <c:numCache>
                <c:formatCode>0</c:formatCode>
                <c:ptCount val="14"/>
                <c:pt idx="0">
                  <c:v>27</c:v>
                </c:pt>
                <c:pt idx="1">
                  <c:v>27</c:v>
                </c:pt>
                <c:pt idx="2">
                  <c:v>29</c:v>
                </c:pt>
                <c:pt idx="3">
                  <c:v>32</c:v>
                </c:pt>
                <c:pt idx="4">
                  <c:v>31</c:v>
                </c:pt>
                <c:pt idx="5">
                  <c:v>33</c:v>
                </c:pt>
                <c:pt idx="6">
                  <c:v>34</c:v>
                </c:pt>
                <c:pt idx="7">
                  <c:v>34</c:v>
                </c:pt>
                <c:pt idx="8">
                  <c:v>37</c:v>
                </c:pt>
                <c:pt idx="9">
                  <c:v>33</c:v>
                </c:pt>
                <c:pt idx="10">
                  <c:v>28</c:v>
                </c:pt>
                <c:pt idx="11">
                  <c:v>24</c:v>
                </c:pt>
                <c:pt idx="12">
                  <c:v>23</c:v>
                </c:pt>
                <c:pt idx="13">
                  <c:v>20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6F9-4E38-AA9A-F77749168A1B}"/>
            </c:ext>
          </c:extLst>
        </c:ser>
        <c:ser>
          <c:idx val="4"/>
          <c:order val="4"/>
          <c:tx>
            <c:strRef>
              <c:f>Proporcion_Paquete_niñomeno1!$A$13</c:f>
              <c:strCache>
                <c:ptCount val="1"/>
                <c:pt idx="0">
                  <c:v>% Niños con DNI (Reniec)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Proporcion_Paquete_niñomeno1!$B$8:$O$8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Proporcion_Paquete_niñomeno1!$B$13:$O$13</c:f>
              <c:numCache>
                <c:formatCode>0</c:formatCode>
                <c:ptCount val="14"/>
                <c:pt idx="0">
                  <c:v>66</c:v>
                </c:pt>
                <c:pt idx="1">
                  <c:v>70</c:v>
                </c:pt>
                <c:pt idx="2">
                  <c:v>67</c:v>
                </c:pt>
                <c:pt idx="3">
                  <c:v>67</c:v>
                </c:pt>
                <c:pt idx="4">
                  <c:v>63</c:v>
                </c:pt>
                <c:pt idx="5">
                  <c:v>65</c:v>
                </c:pt>
                <c:pt idx="6">
                  <c:v>63</c:v>
                </c:pt>
                <c:pt idx="7">
                  <c:v>64</c:v>
                </c:pt>
                <c:pt idx="8">
                  <c:v>67</c:v>
                </c:pt>
                <c:pt idx="9">
                  <c:v>69</c:v>
                </c:pt>
                <c:pt idx="10">
                  <c:v>75</c:v>
                </c:pt>
                <c:pt idx="11">
                  <c:v>76</c:v>
                </c:pt>
                <c:pt idx="12">
                  <c:v>76</c:v>
                </c:pt>
                <c:pt idx="13">
                  <c:v>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6F9-4E38-AA9A-F77749168A1B}"/>
            </c:ext>
          </c:extLst>
        </c:ser>
        <c:ser>
          <c:idx val="5"/>
          <c:order val="5"/>
          <c:tx>
            <c:strRef>
              <c:f>Proporcion_Paquete_niñomeno1!$A$14</c:f>
              <c:strCache>
                <c:ptCount val="1"/>
                <c:pt idx="0">
                  <c:v>% Niños con criterios FED (5 criterios)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Proporcion_Paquete_niñomeno1!$B$8:$O$8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Proporcion_Paquete_niñomeno1!$B$14:$O$14</c:f>
              <c:numCache>
                <c:formatCode>0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  <c:pt idx="7">
                  <c:v>3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4</c:v>
                </c:pt>
                <c:pt idx="12">
                  <c:v>3</c:v>
                </c:pt>
                <c:pt idx="13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06F9-4E38-AA9A-F77749168A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426496"/>
        <c:axId val="36428032"/>
      </c:lineChart>
      <c:catAx>
        <c:axId val="36426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428032"/>
        <c:crosses val="autoZero"/>
        <c:auto val="1"/>
        <c:lblAlgn val="ctr"/>
        <c:lblOffset val="100"/>
        <c:noMultiLvlLbl val="0"/>
      </c:catAx>
      <c:valAx>
        <c:axId val="3642803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64264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Nro_niños_menores1año_con_p1!$A$9</c:f>
              <c:strCache>
                <c:ptCount val="1"/>
                <c:pt idx="0">
                  <c:v>[00] Número de niños (f_nacim ----&gt; 36 meses)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Nro_niños_menores1año_con_p1!$B$8:$O$8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Nro_niños_menores1año_con_p1!$B$9:$O$9</c:f>
              <c:numCache>
                <c:formatCode>0</c:formatCode>
                <c:ptCount val="14"/>
                <c:pt idx="0">
                  <c:v>1013</c:v>
                </c:pt>
                <c:pt idx="1">
                  <c:v>1004</c:v>
                </c:pt>
                <c:pt idx="2">
                  <c:v>1012</c:v>
                </c:pt>
                <c:pt idx="3">
                  <c:v>1019</c:v>
                </c:pt>
                <c:pt idx="4">
                  <c:v>1029</c:v>
                </c:pt>
                <c:pt idx="5">
                  <c:v>1045</c:v>
                </c:pt>
                <c:pt idx="6">
                  <c:v>1035</c:v>
                </c:pt>
                <c:pt idx="7">
                  <c:v>1057</c:v>
                </c:pt>
                <c:pt idx="8">
                  <c:v>1052</c:v>
                </c:pt>
                <c:pt idx="9">
                  <c:v>1064</c:v>
                </c:pt>
                <c:pt idx="10">
                  <c:v>1002</c:v>
                </c:pt>
                <c:pt idx="11">
                  <c:v>951</c:v>
                </c:pt>
                <c:pt idx="12">
                  <c:v>887</c:v>
                </c:pt>
                <c:pt idx="13">
                  <c:v>810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710-44E5-B1B6-0D8A80A7E771}"/>
            </c:ext>
          </c:extLst>
        </c:ser>
        <c:ser>
          <c:idx val="1"/>
          <c:order val="1"/>
          <c:tx>
            <c:strRef>
              <c:f>Nro_niños_menores1año_con_p1!$A$10</c:f>
              <c:strCache>
                <c:ptCount val="1"/>
                <c:pt idx="0">
                  <c:v>Niños con criterios FED (5 criterios)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Nro_niños_menores1año_con_p1!$B$8:$O$8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Nro_niños_menores1año_con_p1!$B$10:$O$10</c:f>
              <c:numCache>
                <c:formatCode>0</c:formatCode>
                <c:ptCount val="14"/>
                <c:pt idx="0">
                  <c:v>15</c:v>
                </c:pt>
                <c:pt idx="1">
                  <c:v>14</c:v>
                </c:pt>
                <c:pt idx="2">
                  <c:v>18</c:v>
                </c:pt>
                <c:pt idx="3">
                  <c:v>24</c:v>
                </c:pt>
                <c:pt idx="4">
                  <c:v>21</c:v>
                </c:pt>
                <c:pt idx="5">
                  <c:v>26</c:v>
                </c:pt>
                <c:pt idx="6">
                  <c:v>30</c:v>
                </c:pt>
                <c:pt idx="7">
                  <c:v>32</c:v>
                </c:pt>
                <c:pt idx="8">
                  <c:v>50</c:v>
                </c:pt>
                <c:pt idx="9">
                  <c:v>50</c:v>
                </c:pt>
                <c:pt idx="10">
                  <c:v>54</c:v>
                </c:pt>
                <c:pt idx="11">
                  <c:v>39</c:v>
                </c:pt>
                <c:pt idx="12">
                  <c:v>31</c:v>
                </c:pt>
                <c:pt idx="13">
                  <c:v>22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710-44E5-B1B6-0D8A80A7E7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579008"/>
        <c:axId val="37593088"/>
      </c:lineChart>
      <c:catAx>
        <c:axId val="375790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7593088"/>
        <c:crosses val="autoZero"/>
        <c:auto val="1"/>
        <c:lblAlgn val="ctr"/>
        <c:lblOffset val="100"/>
        <c:noMultiLvlLbl val="0"/>
      </c:catAx>
      <c:valAx>
        <c:axId val="37593088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7579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'1_N_Gestantes_con_paquete1'!$A$9</c:f>
              <c:strCache>
                <c:ptCount val="1"/>
                <c:pt idx="0">
                  <c:v>Partos observados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'1_N_Gestantes_con_paquete1'!$B$8:$O$8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'1_N_Gestantes_con_paquete1'!$B$9:$O$9</c:f>
              <c:numCache>
                <c:formatCode>0</c:formatCode>
                <c:ptCount val="14"/>
                <c:pt idx="0">
                  <c:v>56</c:v>
                </c:pt>
                <c:pt idx="1">
                  <c:v>47</c:v>
                </c:pt>
                <c:pt idx="2">
                  <c:v>62</c:v>
                </c:pt>
                <c:pt idx="3">
                  <c:v>68</c:v>
                </c:pt>
                <c:pt idx="4">
                  <c:v>77</c:v>
                </c:pt>
                <c:pt idx="5">
                  <c:v>49</c:v>
                </c:pt>
                <c:pt idx="6">
                  <c:v>60</c:v>
                </c:pt>
                <c:pt idx="7">
                  <c:v>47</c:v>
                </c:pt>
                <c:pt idx="8">
                  <c:v>56</c:v>
                </c:pt>
                <c:pt idx="9">
                  <c:v>54</c:v>
                </c:pt>
                <c:pt idx="10">
                  <c:v>37</c:v>
                </c:pt>
                <c:pt idx="11">
                  <c:v>30</c:v>
                </c:pt>
                <c:pt idx="12">
                  <c:v>7</c:v>
                </c:pt>
                <c:pt idx="13">
                  <c:v>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578-490B-B791-22A855190ACA}"/>
            </c:ext>
          </c:extLst>
        </c:ser>
        <c:ser>
          <c:idx val="1"/>
          <c:order val="1"/>
          <c:tx>
            <c:strRef>
              <c:f>'1_N_Gestantes_con_paquete1'!$A$10</c:f>
              <c:strCache>
                <c:ptCount val="1"/>
                <c:pt idx="0">
                  <c:v>#Gestantes c/ 4 atenciones con Supl de Hierro y Supl de A Fólico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'1_N_Gestantes_con_paquete1'!$B$8:$O$8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'1_N_Gestantes_con_paquete1'!$B$10:$O$10</c:f>
              <c:numCache>
                <c:formatCode>0</c:formatCode>
                <c:ptCount val="14"/>
                <c:pt idx="0">
                  <c:v>34</c:v>
                </c:pt>
                <c:pt idx="1">
                  <c:v>31</c:v>
                </c:pt>
                <c:pt idx="2">
                  <c:v>44</c:v>
                </c:pt>
                <c:pt idx="3">
                  <c:v>54</c:v>
                </c:pt>
                <c:pt idx="4">
                  <c:v>63</c:v>
                </c:pt>
                <c:pt idx="5">
                  <c:v>54</c:v>
                </c:pt>
                <c:pt idx="6">
                  <c:v>61</c:v>
                </c:pt>
                <c:pt idx="7">
                  <c:v>48</c:v>
                </c:pt>
                <c:pt idx="8">
                  <c:v>57</c:v>
                </c:pt>
                <c:pt idx="9">
                  <c:v>59</c:v>
                </c:pt>
                <c:pt idx="10">
                  <c:v>38</c:v>
                </c:pt>
                <c:pt idx="11">
                  <c:v>48</c:v>
                </c:pt>
                <c:pt idx="12">
                  <c:v>41</c:v>
                </c:pt>
                <c:pt idx="13">
                  <c:v>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6578-490B-B791-22A855190ACA}"/>
            </c:ext>
          </c:extLst>
        </c:ser>
        <c:ser>
          <c:idx val="2"/>
          <c:order val="2"/>
          <c:tx>
            <c:strRef>
              <c:f>'1_N_Gestantes_con_paquete1'!$A$11</c:f>
              <c:strCache>
                <c:ptCount val="1"/>
                <c:pt idx="0">
                  <c:v># Gestantes (c/parto) c/ 4 atenciones con Supl Hierro y Ac. fólico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'1_N_Gestantes_con_paquete1'!$B$8:$O$8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'1_N_Gestantes_con_paquete1'!$B$11:$O$11</c:f>
              <c:numCache>
                <c:formatCode>0</c:formatCode>
                <c:ptCount val="14"/>
                <c:pt idx="0">
                  <c:v>29</c:v>
                </c:pt>
                <c:pt idx="1">
                  <c:v>28</c:v>
                </c:pt>
                <c:pt idx="2">
                  <c:v>34</c:v>
                </c:pt>
                <c:pt idx="3">
                  <c:v>38</c:v>
                </c:pt>
                <c:pt idx="4">
                  <c:v>50</c:v>
                </c:pt>
                <c:pt idx="5">
                  <c:v>30</c:v>
                </c:pt>
                <c:pt idx="6">
                  <c:v>36</c:v>
                </c:pt>
                <c:pt idx="7">
                  <c:v>33</c:v>
                </c:pt>
                <c:pt idx="8">
                  <c:v>43</c:v>
                </c:pt>
                <c:pt idx="9">
                  <c:v>36</c:v>
                </c:pt>
                <c:pt idx="10">
                  <c:v>27</c:v>
                </c:pt>
                <c:pt idx="11">
                  <c:v>23</c:v>
                </c:pt>
                <c:pt idx="12">
                  <c:v>5</c:v>
                </c:pt>
                <c:pt idx="13">
                  <c:v>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6578-490B-B791-22A855190ACA}"/>
            </c:ext>
          </c:extLst>
        </c:ser>
        <c:ser>
          <c:idx val="3"/>
          <c:order val="3"/>
          <c:tx>
            <c:strRef>
              <c:f>'1_N_Gestantes_con_paquete1'!$A$12</c:f>
              <c:strCache>
                <c:ptCount val="1"/>
                <c:pt idx="0">
                  <c:v>prop Gest (c/parto) c/4 pruebas en el 1er trimestre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'1_N_Gestantes_con_paquete1'!$B$8:$O$8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'1_N_Gestantes_con_paquete1'!$B$12:$O$12</c:f>
              <c:numCache>
                <c:formatCode>0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3</c:v>
                </c:pt>
                <c:pt idx="5">
                  <c:v>6</c:v>
                </c:pt>
                <c:pt idx="6">
                  <c:v>15</c:v>
                </c:pt>
                <c:pt idx="7">
                  <c:v>9</c:v>
                </c:pt>
                <c:pt idx="8">
                  <c:v>16</c:v>
                </c:pt>
                <c:pt idx="9">
                  <c:v>19</c:v>
                </c:pt>
                <c:pt idx="10">
                  <c:v>19</c:v>
                </c:pt>
                <c:pt idx="11">
                  <c:v>30</c:v>
                </c:pt>
                <c:pt idx="12">
                  <c:v>0</c:v>
                </c:pt>
                <c:pt idx="13">
                  <c:v>40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6578-490B-B791-22A855190ACA}"/>
            </c:ext>
          </c:extLst>
        </c:ser>
        <c:ser>
          <c:idx val="4"/>
          <c:order val="4"/>
          <c:tx>
            <c:strRef>
              <c:f>'1_N_Gestantes_con_paquete1'!$A$13</c:f>
              <c:strCache>
                <c:ptCount val="1"/>
                <c:pt idx="0">
                  <c:v>#Gest (c/parto) c/4 atenciones Supl de Fe y Ac fólico &amp; c/4 pruebas en el 1er trimestre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'1_N_Gestantes_con_paquete1'!$B$8:$O$8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'1_N_Gestantes_con_paquete1'!$B$13:$O$13</c:f>
              <c:numCache>
                <c:formatCode>0</c:formatCode>
                <c:ptCount val="1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5</c:v>
                </c:pt>
                <c:pt idx="7">
                  <c:v>2</c:v>
                </c:pt>
                <c:pt idx="8">
                  <c:v>8</c:v>
                </c:pt>
                <c:pt idx="9">
                  <c:v>9</c:v>
                </c:pt>
                <c:pt idx="10">
                  <c:v>7</c:v>
                </c:pt>
                <c:pt idx="11">
                  <c:v>9</c:v>
                </c:pt>
                <c:pt idx="12">
                  <c:v>0</c:v>
                </c:pt>
                <c:pt idx="13">
                  <c:v>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6578-490B-B791-22A855190A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356864"/>
        <c:axId val="38358400"/>
      </c:lineChart>
      <c:catAx>
        <c:axId val="383568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358400"/>
        <c:crosses val="autoZero"/>
        <c:auto val="1"/>
        <c:lblAlgn val="ctr"/>
        <c:lblOffset val="100"/>
        <c:noMultiLvlLbl val="0"/>
      </c:catAx>
      <c:valAx>
        <c:axId val="3835840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83568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P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'2_Proporcion_Gestantes_conP1'!$A$9</c:f>
              <c:strCache>
                <c:ptCount val="1"/>
                <c:pt idx="0">
                  <c:v>prop Gest (c/parto) c/ 4 atenciones con Supl Hierro y Ac. fólico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'2_Proporcion_Gestantes_conP1'!$B$8:$O$8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'2_Proporcion_Gestantes_conP1'!$B$9:$O$9</c:f>
              <c:numCache>
                <c:formatCode>0</c:formatCode>
                <c:ptCount val="14"/>
                <c:pt idx="0">
                  <c:v>52</c:v>
                </c:pt>
                <c:pt idx="1">
                  <c:v>60</c:v>
                </c:pt>
                <c:pt idx="2">
                  <c:v>55</c:v>
                </c:pt>
                <c:pt idx="3">
                  <c:v>56</c:v>
                </c:pt>
                <c:pt idx="4">
                  <c:v>65</c:v>
                </c:pt>
                <c:pt idx="5">
                  <c:v>61</c:v>
                </c:pt>
                <c:pt idx="6">
                  <c:v>60</c:v>
                </c:pt>
                <c:pt idx="7">
                  <c:v>70</c:v>
                </c:pt>
                <c:pt idx="8">
                  <c:v>77</c:v>
                </c:pt>
                <c:pt idx="9">
                  <c:v>67</c:v>
                </c:pt>
                <c:pt idx="10">
                  <c:v>73</c:v>
                </c:pt>
                <c:pt idx="11">
                  <c:v>77</c:v>
                </c:pt>
                <c:pt idx="12">
                  <c:v>71</c:v>
                </c:pt>
                <c:pt idx="13">
                  <c:v>60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44A-4861-8CAF-C6F2F0B39E29}"/>
            </c:ext>
          </c:extLst>
        </c:ser>
        <c:ser>
          <c:idx val="1"/>
          <c:order val="1"/>
          <c:tx>
            <c:strRef>
              <c:f>'2_Proporcion_Gestantes_conP1'!$A$10</c:f>
              <c:strCache>
                <c:ptCount val="1"/>
                <c:pt idx="0">
                  <c:v>prop Gest (c/parto) c/4 pruebas en el 1er trimestre</c:v>
                </c:pt>
              </c:strCache>
            </c:strRef>
          </c:tx>
          <c:cat>
            <c:strRef>
              <c:f>'2_Proporcion_Gestantes_conP1'!$B$8:$O$8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'2_Proporcion_Gestantes_conP1'!$B$10:$O$10</c:f>
              <c:numCache>
                <c:formatCode>0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6</c:v>
                </c:pt>
                <c:pt idx="4">
                  <c:v>3</c:v>
                </c:pt>
                <c:pt idx="5">
                  <c:v>6</c:v>
                </c:pt>
                <c:pt idx="6">
                  <c:v>15</c:v>
                </c:pt>
                <c:pt idx="7">
                  <c:v>9</c:v>
                </c:pt>
                <c:pt idx="8">
                  <c:v>16</c:v>
                </c:pt>
                <c:pt idx="9">
                  <c:v>19</c:v>
                </c:pt>
                <c:pt idx="10">
                  <c:v>19</c:v>
                </c:pt>
                <c:pt idx="11">
                  <c:v>30</c:v>
                </c:pt>
                <c:pt idx="12">
                  <c:v>0</c:v>
                </c:pt>
                <c:pt idx="13">
                  <c:v>40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44A-4861-8CAF-C6F2F0B39E29}"/>
            </c:ext>
          </c:extLst>
        </c:ser>
        <c:ser>
          <c:idx val="2"/>
          <c:order val="2"/>
          <c:tx>
            <c:strRef>
              <c:f>'2_Proporcion_Gestantes_conP1'!$A$11</c:f>
              <c:strCache>
                <c:ptCount val="1"/>
                <c:pt idx="0">
                  <c:v>prop Gest (c/parto) c/4 atenciones Supl de Fe y Ac fólico &amp; c/4 pruebas en el 1er trimestre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'2_Proporcion_Gestantes_conP1'!$B$8:$O$8</c:f>
              <c:strCache>
                <c:ptCount val="14"/>
                <c:pt idx="0">
                  <c:v>201501</c:v>
                </c:pt>
                <c:pt idx="1">
                  <c:v>201502</c:v>
                </c:pt>
                <c:pt idx="2">
                  <c:v>201503</c:v>
                </c:pt>
                <c:pt idx="3">
                  <c:v>201504</c:v>
                </c:pt>
                <c:pt idx="4">
                  <c:v>201505</c:v>
                </c:pt>
                <c:pt idx="5">
                  <c:v>201506</c:v>
                </c:pt>
                <c:pt idx="6">
                  <c:v>201507</c:v>
                </c:pt>
                <c:pt idx="7">
                  <c:v>201508</c:v>
                </c:pt>
                <c:pt idx="8">
                  <c:v>201509</c:v>
                </c:pt>
                <c:pt idx="9">
                  <c:v>201510</c:v>
                </c:pt>
                <c:pt idx="10">
                  <c:v>201511</c:v>
                </c:pt>
                <c:pt idx="11">
                  <c:v>201512</c:v>
                </c:pt>
                <c:pt idx="12">
                  <c:v>201601</c:v>
                </c:pt>
                <c:pt idx="13">
                  <c:v>201602</c:v>
                </c:pt>
              </c:strCache>
            </c:strRef>
          </c:cat>
          <c:val>
            <c:numRef>
              <c:f>'2_Proporcion_Gestantes_conP1'!$B$11:$O$11</c:f>
              <c:numCache>
                <c:formatCode>0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3</c:v>
                </c:pt>
                <c:pt idx="4">
                  <c:v>1</c:v>
                </c:pt>
                <c:pt idx="5">
                  <c:v>4</c:v>
                </c:pt>
                <c:pt idx="6">
                  <c:v>8</c:v>
                </c:pt>
                <c:pt idx="7">
                  <c:v>4</c:v>
                </c:pt>
                <c:pt idx="8">
                  <c:v>14</c:v>
                </c:pt>
                <c:pt idx="9">
                  <c:v>17</c:v>
                </c:pt>
                <c:pt idx="10">
                  <c:v>19</c:v>
                </c:pt>
                <c:pt idx="11">
                  <c:v>30</c:v>
                </c:pt>
                <c:pt idx="12">
                  <c:v>0</c:v>
                </c:pt>
                <c:pt idx="13">
                  <c:v>40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444A-4861-8CAF-C6F2F0B39E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408960"/>
        <c:axId val="38410496"/>
      </c:lineChart>
      <c:catAx>
        <c:axId val="38408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8410496"/>
        <c:crosses val="autoZero"/>
        <c:auto val="1"/>
        <c:lblAlgn val="ctr"/>
        <c:lblOffset val="100"/>
        <c:noMultiLvlLbl val="0"/>
      </c:catAx>
      <c:valAx>
        <c:axId val="3841049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38408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258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7480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8512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8875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705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49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0562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720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825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590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DA6E9-D5D9-4AC0-9EF6-FC2E53F8B7E4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4100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DA6E9-D5D9-4AC0-9EF6-FC2E53F8B7E4}" type="datetimeFigureOut">
              <a:rPr lang="es-ES" smtClean="0"/>
              <a:t>29/04/2016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E4C61-1ED8-4490-AE01-F4C5BCABEC5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6898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SII-14: Implementación regional de herramientas para el seguimiento de compromisos de gestión y metas de cobertura</a:t>
            </a:r>
            <a:endParaRPr lang="es-ES" sz="32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s-ES" dirty="0" smtClean="0"/>
              <a:t>Reportes sobre disponibilidad de equipos biomédicos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Reportes de distribución y ejecución presupuestal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Reportes sobre metas de cobertura</a:t>
            </a:r>
          </a:p>
          <a:p>
            <a:pPr marL="342900" indent="-342900">
              <a:buFontTx/>
              <a:buChar char="-"/>
            </a:pPr>
            <a:endParaRPr lang="es-ES" dirty="0"/>
          </a:p>
          <a:p>
            <a:r>
              <a:rPr lang="es-ES" dirty="0" smtClean="0"/>
              <a:t>Departamento de Tumbes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900" y="1122363"/>
            <a:ext cx="36322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9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1. Reportes sobre disponibilidad de equipos biomédicos</a:t>
            </a:r>
            <a:endParaRPr lang="es-ES" sz="36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916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2. Reportes de distribución y ejecución presupuestal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37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3. Reportes sobre metas de cobertura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Paquete niños menores de 1 año</a:t>
            </a:r>
          </a:p>
          <a:p>
            <a:r>
              <a:rPr lang="es-ES" dirty="0" smtClean="0"/>
              <a:t>Paquete gestante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8329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1674"/>
          </a:xfrm>
        </p:spPr>
        <p:txBody>
          <a:bodyPr>
            <a:noAutofit/>
          </a:bodyPr>
          <a:lstStyle/>
          <a:p>
            <a:pPr algn="ctr"/>
            <a:r>
              <a:rPr lang="es-ES" sz="2000" b="1" dirty="0" smtClean="0"/>
              <a:t>Tumbes: Número de Niñas y Niños &lt; de 1 año con CRED, Vacuna Rotavirus y Neumococo, MMN y DNI </a:t>
            </a:r>
            <a:br>
              <a:rPr lang="es-ES" sz="2000" b="1" dirty="0" smtClean="0"/>
            </a:br>
            <a:r>
              <a:rPr lang="es-ES" sz="2000" b="1" dirty="0" smtClean="0"/>
              <a:t>Ámbito FED –Región Tumbes</a:t>
            </a:r>
            <a:endParaRPr lang="es-ES" sz="2000" dirty="0"/>
          </a:p>
        </p:txBody>
      </p:sp>
      <p:sp>
        <p:nvSpPr>
          <p:cNvPr id="6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2015_2016</a:t>
            </a:r>
            <a:r>
              <a:rPr lang="es-ES" sz="900" b="1" baseline="0" dirty="0">
                <a:solidFill>
                  <a:srgbClr val="002060"/>
                </a:solidFill>
              </a:rPr>
              <a:t> </a:t>
            </a:r>
          </a:p>
          <a:p>
            <a:r>
              <a:rPr lang="es-ES" sz="900" b="1" baseline="0" dirty="0">
                <a:solidFill>
                  <a:srgbClr val="002060"/>
                </a:solidFill>
              </a:rPr>
              <a:t>Cubo: </a:t>
            </a:r>
            <a:r>
              <a:rPr lang="es-ES" sz="900" b="1" baseline="0" dirty="0" smtClean="0">
                <a:solidFill>
                  <a:srgbClr val="002060"/>
                </a:solidFill>
              </a:rPr>
              <a:t>05Infant_201602vo</a:t>
            </a:r>
            <a:endParaRPr lang="es-ES" sz="900" b="1" baseline="0" dirty="0">
              <a:solidFill>
                <a:srgbClr val="002060"/>
              </a:solidFill>
            </a:endParaRPr>
          </a:p>
          <a:p>
            <a:r>
              <a:rPr lang="es-ES" sz="900" b="1" baseline="0" dirty="0">
                <a:solidFill>
                  <a:srgbClr val="002060"/>
                </a:solidFill>
              </a:rPr>
              <a:t>Procesado: </a:t>
            </a:r>
            <a:r>
              <a:rPr lang="es-ES" sz="900" b="1" baseline="0" dirty="0" smtClean="0">
                <a:solidFill>
                  <a:srgbClr val="002060"/>
                </a:solidFill>
              </a:rPr>
              <a:t>Abril 2016</a:t>
            </a:r>
            <a:endParaRPr lang="es-ES" sz="9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2689825"/>
              </p:ext>
            </p:extLst>
          </p:nvPr>
        </p:nvGraphicFramePr>
        <p:xfrm>
          <a:off x="1231900" y="1054101"/>
          <a:ext cx="9423399" cy="490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15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12800" y="365126"/>
            <a:ext cx="10515600" cy="601230"/>
          </a:xfrm>
        </p:spPr>
        <p:txBody>
          <a:bodyPr>
            <a:noAutofit/>
          </a:bodyPr>
          <a:lstStyle/>
          <a:p>
            <a:pPr algn="ctr"/>
            <a:r>
              <a:rPr lang="es-ES" sz="2000" b="1" dirty="0" smtClean="0"/>
              <a:t>Tumbes: Proporción Número de Niñas y Niños &lt; de 1 año con CRED, Vacuna Rotavirus y Neumococo, MMN y DNI </a:t>
            </a:r>
            <a:br>
              <a:rPr lang="es-ES" sz="2000" b="1" dirty="0" smtClean="0"/>
            </a:br>
            <a:r>
              <a:rPr lang="es-ES" sz="2000" b="1" dirty="0" smtClean="0"/>
              <a:t>Ámbito FED –Región Tumbes</a:t>
            </a:r>
            <a:endParaRPr lang="es-ES" sz="2000" dirty="0"/>
          </a:p>
        </p:txBody>
      </p:sp>
      <p:sp>
        <p:nvSpPr>
          <p:cNvPr id="6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2015_2016</a:t>
            </a:r>
            <a:r>
              <a:rPr lang="es-ES" sz="900" b="1" baseline="0" dirty="0">
                <a:solidFill>
                  <a:srgbClr val="002060"/>
                </a:solidFill>
              </a:rPr>
              <a:t> </a:t>
            </a:r>
          </a:p>
          <a:p>
            <a:r>
              <a:rPr lang="es-ES" sz="900" b="1" baseline="0" dirty="0">
                <a:solidFill>
                  <a:srgbClr val="002060"/>
                </a:solidFill>
              </a:rPr>
              <a:t>Cubo: </a:t>
            </a:r>
            <a:r>
              <a:rPr lang="es-ES" sz="900" b="1" baseline="0" dirty="0" smtClean="0">
                <a:solidFill>
                  <a:srgbClr val="002060"/>
                </a:solidFill>
              </a:rPr>
              <a:t>05Infant_201602vo</a:t>
            </a:r>
            <a:endParaRPr lang="es-ES" sz="900" b="1" baseline="0" dirty="0">
              <a:solidFill>
                <a:srgbClr val="002060"/>
              </a:solidFill>
            </a:endParaRPr>
          </a:p>
          <a:p>
            <a:r>
              <a:rPr lang="es-ES" sz="900" b="1" baseline="0" dirty="0">
                <a:solidFill>
                  <a:srgbClr val="002060"/>
                </a:solidFill>
              </a:rPr>
              <a:t>Procesado: </a:t>
            </a:r>
            <a:r>
              <a:rPr lang="es-ES" sz="900" b="1" baseline="0" dirty="0" smtClean="0">
                <a:solidFill>
                  <a:srgbClr val="002060"/>
                </a:solidFill>
              </a:rPr>
              <a:t>Abril 2016</a:t>
            </a:r>
            <a:endParaRPr lang="es-ES" sz="9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174436"/>
              </p:ext>
            </p:extLst>
          </p:nvPr>
        </p:nvGraphicFramePr>
        <p:xfrm>
          <a:off x="1041401" y="1381124"/>
          <a:ext cx="8602662" cy="449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54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01230"/>
          </a:xfrm>
        </p:spPr>
        <p:txBody>
          <a:bodyPr>
            <a:noAutofit/>
          </a:bodyPr>
          <a:lstStyle/>
          <a:p>
            <a:r>
              <a:rPr lang="es-PE" sz="2400" b="1" dirty="0" smtClean="0">
                <a:solidFill>
                  <a:sysClr val="windowText" lastClr="000000"/>
                </a:solidFill>
              </a:rPr>
              <a:t>Tumbes </a:t>
            </a:r>
            <a:r>
              <a:rPr lang="es-PE" sz="2400" b="1" i="0" u="none" strike="noStrike" cap="none" baseline="0" dirty="0" smtClean="0">
                <a:solidFill>
                  <a:sysClr val="windowText" lastClr="000000"/>
                </a:solidFill>
                <a:effectLst/>
              </a:rPr>
              <a:t>: Número de menores de 12 meses afiliados al SIS de Distritos de quintiles 1 y 2, que reciben paquete completo</a:t>
            </a:r>
            <a:endParaRPr lang="es-ES" sz="2400" dirty="0"/>
          </a:p>
        </p:txBody>
      </p:sp>
      <p:sp>
        <p:nvSpPr>
          <p:cNvPr id="5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2015_2016</a:t>
            </a:r>
            <a:r>
              <a:rPr lang="es-ES" sz="900" b="1" baseline="0" dirty="0">
                <a:solidFill>
                  <a:srgbClr val="002060"/>
                </a:solidFill>
              </a:rPr>
              <a:t> </a:t>
            </a:r>
          </a:p>
          <a:p>
            <a:r>
              <a:rPr lang="es-ES" sz="900" b="1" baseline="0" dirty="0">
                <a:solidFill>
                  <a:srgbClr val="002060"/>
                </a:solidFill>
              </a:rPr>
              <a:t>Cubo: </a:t>
            </a:r>
            <a:r>
              <a:rPr lang="es-ES" sz="900" b="1" baseline="0" dirty="0" smtClean="0">
                <a:solidFill>
                  <a:srgbClr val="002060"/>
                </a:solidFill>
              </a:rPr>
              <a:t>05Infant_201602vo</a:t>
            </a:r>
            <a:endParaRPr lang="es-ES" sz="900" b="1" baseline="0" dirty="0">
              <a:solidFill>
                <a:srgbClr val="002060"/>
              </a:solidFill>
            </a:endParaRPr>
          </a:p>
          <a:p>
            <a:r>
              <a:rPr lang="es-ES" sz="900" b="1" baseline="0" dirty="0">
                <a:solidFill>
                  <a:srgbClr val="002060"/>
                </a:solidFill>
              </a:rPr>
              <a:t>Procesado: </a:t>
            </a:r>
            <a:r>
              <a:rPr lang="es-ES" sz="900" b="1" baseline="0" dirty="0" smtClean="0">
                <a:solidFill>
                  <a:srgbClr val="002060"/>
                </a:solidFill>
              </a:rPr>
              <a:t>Abril 2016</a:t>
            </a:r>
            <a:endParaRPr lang="es-ES" sz="900" b="1" dirty="0">
              <a:solidFill>
                <a:srgbClr val="002060"/>
              </a:solidFill>
            </a:endParaRPr>
          </a:p>
        </p:txBody>
      </p:sp>
      <p:graphicFrame>
        <p:nvGraphicFramePr>
          <p:cNvPr id="6" name="4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1566208"/>
              </p:ext>
            </p:extLst>
          </p:nvPr>
        </p:nvGraphicFramePr>
        <p:xfrm>
          <a:off x="1943100" y="1066801"/>
          <a:ext cx="9365460" cy="4857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88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8375"/>
          </a:xfrm>
        </p:spPr>
        <p:txBody>
          <a:bodyPr>
            <a:normAutofit/>
          </a:bodyPr>
          <a:lstStyle/>
          <a:p>
            <a:pPr algn="ctr"/>
            <a:r>
              <a:rPr lang="es-ES" sz="2000" b="1" dirty="0"/>
              <a:t>Número de Gestantes con paquete </a:t>
            </a:r>
            <a:br>
              <a:rPr lang="es-ES" sz="2000" b="1" dirty="0"/>
            </a:br>
            <a:r>
              <a:rPr lang="es-ES" sz="2000" b="1" dirty="0"/>
              <a:t>de atención integral </a:t>
            </a:r>
            <a:br>
              <a:rPr lang="es-ES" sz="2000" b="1" dirty="0"/>
            </a:br>
            <a:r>
              <a:rPr lang="es-ES" sz="2000" b="1" dirty="0"/>
              <a:t>Distrito quintil 1 y 2, departamento </a:t>
            </a:r>
            <a:r>
              <a:rPr lang="es-ES" sz="2000" b="1" dirty="0" smtClean="0"/>
              <a:t>Tumbes Febrero </a:t>
            </a:r>
            <a:r>
              <a:rPr lang="es-ES" sz="2000" b="1" dirty="0"/>
              <a:t>- 2016</a:t>
            </a:r>
          </a:p>
        </p:txBody>
      </p:sp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2960043"/>
              </p:ext>
            </p:extLst>
          </p:nvPr>
        </p:nvGraphicFramePr>
        <p:xfrm>
          <a:off x="977900" y="1524000"/>
          <a:ext cx="10045700" cy="497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2015_2016</a:t>
            </a:r>
            <a:r>
              <a:rPr lang="es-ES" sz="900" b="1" baseline="0" dirty="0">
                <a:solidFill>
                  <a:srgbClr val="002060"/>
                </a:solidFill>
              </a:rPr>
              <a:t> 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Cubo: 03gest02_apn_201602v0</a:t>
            </a:r>
            <a:endParaRPr lang="es-ES" sz="900" b="1" baseline="0" dirty="0">
              <a:solidFill>
                <a:srgbClr val="002060"/>
              </a:solidFill>
            </a:endParaRPr>
          </a:p>
          <a:p>
            <a:r>
              <a:rPr lang="es-ES" sz="900" b="1" baseline="0" dirty="0">
                <a:solidFill>
                  <a:srgbClr val="002060"/>
                </a:solidFill>
              </a:rPr>
              <a:t>Procesado: </a:t>
            </a:r>
            <a:r>
              <a:rPr lang="es-ES" sz="900" b="1" baseline="0" dirty="0" smtClean="0">
                <a:solidFill>
                  <a:srgbClr val="002060"/>
                </a:solidFill>
              </a:rPr>
              <a:t>Abril 2016</a:t>
            </a:r>
            <a:endParaRPr lang="es-ES" sz="9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96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>
            <a:normAutofit/>
          </a:bodyPr>
          <a:lstStyle/>
          <a:p>
            <a:pPr algn="ctr"/>
            <a:r>
              <a:rPr lang="es-ES" sz="2000" b="1" dirty="0" smtClean="0"/>
              <a:t>Proporción de </a:t>
            </a:r>
            <a:r>
              <a:rPr lang="es-ES" sz="2000" b="1" dirty="0"/>
              <a:t>Gestantes con paquete </a:t>
            </a:r>
            <a:br>
              <a:rPr lang="es-ES" sz="2000" b="1" dirty="0"/>
            </a:br>
            <a:r>
              <a:rPr lang="es-ES" sz="2000" b="1" dirty="0"/>
              <a:t>de atención integral </a:t>
            </a:r>
            <a:br>
              <a:rPr lang="es-ES" sz="2000" b="1" dirty="0"/>
            </a:br>
            <a:r>
              <a:rPr lang="es-ES" sz="2000" b="1" dirty="0"/>
              <a:t>Distrito quintil 1 y 2, departamento Tumbes </a:t>
            </a:r>
            <a:r>
              <a:rPr lang="es-ES" sz="2000" b="1" dirty="0" smtClean="0"/>
              <a:t>- </a:t>
            </a:r>
            <a:r>
              <a:rPr lang="es-ES" sz="2000" b="1" dirty="0"/>
              <a:t>2016</a:t>
            </a:r>
            <a:endParaRPr lang="es-ES" sz="2000" dirty="0"/>
          </a:p>
        </p:txBody>
      </p:sp>
      <p:graphicFrame>
        <p:nvGraphicFramePr>
          <p:cNvPr id="3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9366428"/>
              </p:ext>
            </p:extLst>
          </p:nvPr>
        </p:nvGraphicFramePr>
        <p:xfrm>
          <a:off x="1371600" y="1549400"/>
          <a:ext cx="8534400" cy="499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1 CuadroTexto"/>
          <p:cNvSpPr txBox="1"/>
          <p:nvPr/>
        </p:nvSpPr>
        <p:spPr>
          <a:xfrm>
            <a:off x="10120321" y="6076605"/>
            <a:ext cx="2071679" cy="78139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900" b="1" dirty="0">
                <a:solidFill>
                  <a:srgbClr val="002060"/>
                </a:solidFill>
              </a:rPr>
              <a:t>Fuente: SIS 2015_2016</a:t>
            </a:r>
            <a:r>
              <a:rPr lang="es-ES" sz="900" b="1" baseline="0" dirty="0">
                <a:solidFill>
                  <a:srgbClr val="002060"/>
                </a:solidFill>
              </a:rPr>
              <a:t> </a:t>
            </a:r>
          </a:p>
          <a:p>
            <a:r>
              <a:rPr lang="es-ES" sz="900" b="1" dirty="0">
                <a:solidFill>
                  <a:srgbClr val="002060"/>
                </a:solidFill>
              </a:rPr>
              <a:t>Cubo: 03gest02_apn_201602v0</a:t>
            </a:r>
            <a:endParaRPr lang="es-ES" sz="900" b="1" baseline="0" dirty="0">
              <a:solidFill>
                <a:srgbClr val="002060"/>
              </a:solidFill>
            </a:endParaRPr>
          </a:p>
          <a:p>
            <a:r>
              <a:rPr lang="es-ES" sz="900" b="1" baseline="0" dirty="0">
                <a:solidFill>
                  <a:srgbClr val="002060"/>
                </a:solidFill>
              </a:rPr>
              <a:t>Procesado: </a:t>
            </a:r>
            <a:r>
              <a:rPr lang="es-ES" sz="900" b="1" baseline="0" dirty="0" smtClean="0">
                <a:solidFill>
                  <a:srgbClr val="002060"/>
                </a:solidFill>
              </a:rPr>
              <a:t>Abril 2016</a:t>
            </a:r>
            <a:endParaRPr lang="es-ES" sz="9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41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201</Words>
  <Application>Microsoft Office PowerPoint</Application>
  <PresentationFormat>Personalizado</PresentationFormat>
  <Paragraphs>31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SII-14: Implementación regional de herramientas para el seguimiento de compromisos de gestión y metas de cobertura</vt:lpstr>
      <vt:lpstr>1. Reportes sobre disponibilidad de equipos biomédicos</vt:lpstr>
      <vt:lpstr>2. Reportes de distribución y ejecución presupuestal</vt:lpstr>
      <vt:lpstr>3. Reportes sobre metas de cobertura</vt:lpstr>
      <vt:lpstr>Tumbes: Número de Niñas y Niños &lt; de 1 año con CRED, Vacuna Rotavirus y Neumococo, MMN y DNI  Ámbito FED –Región Tumbes</vt:lpstr>
      <vt:lpstr>Tumbes: Proporción Número de Niñas y Niños &lt; de 1 año con CRED, Vacuna Rotavirus y Neumococo, MMN y DNI  Ámbito FED –Región Tumbes</vt:lpstr>
      <vt:lpstr>Tumbes : Número de menores de 12 meses afiliados al SIS de Distritos de quintiles 1 y 2, que reciben paquete completo</vt:lpstr>
      <vt:lpstr>Número de Gestantes con paquete  de atención integral  Distrito quintil 1 y 2, departamento Tumbes Febrero - 2016</vt:lpstr>
      <vt:lpstr>Proporción de Gestantes con paquete  de atención integral  Distrito quintil 1 y 2, departamento Tumbes - 2016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SII-14: Implementación regional de herramientas para el seguimiento de compromisos de gestión y metas de cobertura</dc:title>
  <dc:creator>Edson Paolo Cornejo Carrillo</dc:creator>
  <cp:lastModifiedBy>Richard Fernando Villarreal Pinillos</cp:lastModifiedBy>
  <cp:revision>15</cp:revision>
  <dcterms:created xsi:type="dcterms:W3CDTF">2016-04-28T15:30:16Z</dcterms:created>
  <dcterms:modified xsi:type="dcterms:W3CDTF">2016-04-29T16:05:26Z</dcterms:modified>
</cp:coreProperties>
</file>